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9"/>
  </p:notesMasterIdLst>
  <p:sldIdLst>
    <p:sldId id="277" r:id="rId2"/>
    <p:sldId id="279" r:id="rId3"/>
    <p:sldId id="257" r:id="rId4"/>
    <p:sldId id="258" r:id="rId5"/>
    <p:sldId id="270" r:id="rId6"/>
    <p:sldId id="271" r:id="rId7"/>
    <p:sldId id="259" r:id="rId8"/>
    <p:sldId id="293" r:id="rId9"/>
    <p:sldId id="294" r:id="rId10"/>
    <p:sldId id="260" r:id="rId11"/>
    <p:sldId id="265" r:id="rId12"/>
    <p:sldId id="267" r:id="rId13"/>
    <p:sldId id="266" r:id="rId14"/>
    <p:sldId id="268" r:id="rId15"/>
    <p:sldId id="261" r:id="rId16"/>
    <p:sldId id="269" r:id="rId17"/>
    <p:sldId id="287"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57F41039-950C-4DEF-A87D-47BD05F4E97B}">
          <p14:sldIdLst>
            <p14:sldId id="277"/>
            <p14:sldId id="279"/>
            <p14:sldId id="257"/>
            <p14:sldId id="258"/>
            <p14:sldId id="270"/>
            <p14:sldId id="271"/>
            <p14:sldId id="259"/>
            <p14:sldId id="293"/>
            <p14:sldId id="294"/>
            <p14:sldId id="260"/>
            <p14:sldId id="265"/>
            <p14:sldId id="267"/>
            <p14:sldId id="266"/>
            <p14:sldId id="268"/>
            <p14:sldId id="261"/>
            <p14:sldId id="269"/>
            <p14:sldId id="28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D2FE"/>
    <a:srgbClr val="FFEFFF"/>
    <a:srgbClr val="FFFBFF"/>
    <a:srgbClr val="A953FF"/>
    <a:srgbClr val="6600CC"/>
    <a:srgbClr val="EFCEFE"/>
    <a:srgbClr val="E0C1FF"/>
    <a:srgbClr val="600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6" d="100"/>
          <a:sy n="76" d="100"/>
        </p:scale>
        <p:origin x="188" y="60"/>
      </p:cViewPr>
      <p:guideLst/>
    </p:cSldViewPr>
  </p:slideViewPr>
  <p:notesTextViewPr>
    <p:cViewPr>
      <p:scale>
        <a:sx n="1" d="1"/>
        <a:sy n="1" d="1"/>
      </p:scale>
      <p:origin x="0" y="0"/>
    </p:cViewPr>
  </p:notesTextViewPr>
  <p:sorterViewPr>
    <p:cViewPr>
      <p:scale>
        <a:sx n="99" d="100"/>
        <a:sy n="9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6B5278-C0F6-49AE-AE44-DCFFFFA117AF}" type="datetimeFigureOut">
              <a:rPr lang="en-MY" smtClean="0"/>
              <a:t>2/6/2022</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676E69-A8B0-4A3F-9C29-ED335E9E8776}" type="slidenum">
              <a:rPr lang="en-MY" smtClean="0"/>
              <a:t>‹#›</a:t>
            </a:fld>
            <a:endParaRPr lang="en-MY"/>
          </a:p>
        </p:txBody>
      </p:sp>
    </p:spTree>
    <p:extLst>
      <p:ext uri="{BB962C8B-B14F-4D97-AF65-F5344CB8AC3E}">
        <p14:creationId xmlns:p14="http://schemas.microsoft.com/office/powerpoint/2010/main" val="4270408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340799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987708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283527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2610712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035226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4932448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4143233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44117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355386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CA1A35-D7C6-4BE8-9291-7DACF2BCED02}" type="datetimeFigureOut">
              <a:rPr lang="en-MY" smtClean="0"/>
              <a:t>2/6/2022</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203657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BCA1A35-D7C6-4BE8-9291-7DACF2BCED02}" type="datetimeFigureOut">
              <a:rPr lang="en-MY" smtClean="0"/>
              <a:t>2/6/2022</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245491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BCA1A35-D7C6-4BE8-9291-7DACF2BCED02}" type="datetimeFigureOut">
              <a:rPr lang="en-MY" smtClean="0"/>
              <a:t>2/6/2022</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981841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BCA1A35-D7C6-4BE8-9291-7DACF2BCED02}" type="datetimeFigureOut">
              <a:rPr lang="en-MY" smtClean="0"/>
              <a:t>2/6/2022</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1007165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CA1A35-D7C6-4BE8-9291-7DACF2BCED02}" type="datetimeFigureOut">
              <a:rPr lang="en-MY" smtClean="0"/>
              <a:t>2/6/2022</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4009455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BCA1A35-D7C6-4BE8-9291-7DACF2BCED02}" type="datetimeFigureOut">
              <a:rPr lang="en-MY" smtClean="0"/>
              <a:t>2/6/2022</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4060417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BCA1A35-D7C6-4BE8-9291-7DACF2BCED02}" type="datetimeFigureOut">
              <a:rPr lang="en-MY" smtClean="0"/>
              <a:t>2/6/2022</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3B120495-3E74-4589-909C-F5D9E1606AAD}" type="slidenum">
              <a:rPr lang="en-MY" smtClean="0"/>
              <a:t>‹#›</a:t>
            </a:fld>
            <a:endParaRPr lang="en-MY"/>
          </a:p>
        </p:txBody>
      </p:sp>
    </p:spTree>
    <p:extLst>
      <p:ext uri="{BB962C8B-B14F-4D97-AF65-F5344CB8AC3E}">
        <p14:creationId xmlns:p14="http://schemas.microsoft.com/office/powerpoint/2010/main" val="3993933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BCA1A35-D7C6-4BE8-9291-7DACF2BCED02}" type="datetimeFigureOut">
              <a:rPr lang="en-MY" smtClean="0"/>
              <a:t>2/6/2022</a:t>
            </a:fld>
            <a:endParaRPr lang="en-MY"/>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MY"/>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B120495-3E74-4589-909C-F5D9E1606AAD}" type="slidenum">
              <a:rPr lang="en-MY" smtClean="0"/>
              <a:t>‹#›</a:t>
            </a:fld>
            <a:endParaRPr lang="en-MY"/>
          </a:p>
        </p:txBody>
      </p:sp>
    </p:spTree>
    <p:extLst>
      <p:ext uri="{BB962C8B-B14F-4D97-AF65-F5344CB8AC3E}">
        <p14:creationId xmlns:p14="http://schemas.microsoft.com/office/powerpoint/2010/main" val="7503011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B3B89B1-1B8D-43DA-9125-8454C3E046F2}"/>
              </a:ext>
            </a:extLst>
          </p:cNvPr>
          <p:cNvSpPr/>
          <p:nvPr/>
        </p:nvSpPr>
        <p:spPr>
          <a:xfrm>
            <a:off x="0" y="2405108"/>
            <a:ext cx="8702566" cy="1587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MY"/>
          </a:p>
        </p:txBody>
      </p:sp>
      <p:pic>
        <p:nvPicPr>
          <p:cNvPr id="11" name="Picture 10">
            <a:extLst>
              <a:ext uri="{FF2B5EF4-FFF2-40B4-BE49-F238E27FC236}">
                <a16:creationId xmlns:a16="http://schemas.microsoft.com/office/drawing/2014/main" id="{696135B7-A8C1-435B-B921-D6392321F608}"/>
              </a:ext>
            </a:extLst>
          </p:cNvPr>
          <p:cNvPicPr>
            <a:picLocks noChangeAspect="1"/>
          </p:cNvPicPr>
          <p:nvPr/>
        </p:nvPicPr>
        <p:blipFill>
          <a:blip r:embed="rId2"/>
          <a:stretch>
            <a:fillRect/>
          </a:stretch>
        </p:blipFill>
        <p:spPr>
          <a:xfrm>
            <a:off x="8158676" y="1186841"/>
            <a:ext cx="3593763" cy="5235821"/>
          </a:xfrm>
          <a:prstGeom prst="rect">
            <a:avLst/>
          </a:prstGeom>
          <a:ln>
            <a:noFill/>
          </a:ln>
          <a:effectLst>
            <a:outerShdw blurRad="292100" dist="139700" dir="2700000" algn="tl" rotWithShape="0">
              <a:srgbClr val="333333">
                <a:alpha val="65000"/>
              </a:srgbClr>
            </a:outerShdw>
          </a:effectLst>
        </p:spPr>
      </p:pic>
      <p:sp>
        <p:nvSpPr>
          <p:cNvPr id="13" name="TextBox 12">
            <a:extLst>
              <a:ext uri="{FF2B5EF4-FFF2-40B4-BE49-F238E27FC236}">
                <a16:creationId xmlns:a16="http://schemas.microsoft.com/office/drawing/2014/main" id="{322CCA42-87C0-41CD-BDCE-AC4EA55EB621}"/>
              </a:ext>
            </a:extLst>
          </p:cNvPr>
          <p:cNvSpPr txBox="1"/>
          <p:nvPr/>
        </p:nvSpPr>
        <p:spPr>
          <a:xfrm>
            <a:off x="152497" y="435338"/>
            <a:ext cx="8211312" cy="196977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Training of Core Trainers CPG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Management of Dementia</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(Third Edition)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14" name="TextBox 13">
            <a:extLst>
              <a:ext uri="{FF2B5EF4-FFF2-40B4-BE49-F238E27FC236}">
                <a16:creationId xmlns:a16="http://schemas.microsoft.com/office/drawing/2014/main" id="{210B719F-FD77-48C4-A979-B285648BEB53}"/>
              </a:ext>
            </a:extLst>
          </p:cNvPr>
          <p:cNvSpPr txBox="1"/>
          <p:nvPr/>
        </p:nvSpPr>
        <p:spPr>
          <a:xfrm>
            <a:off x="308000" y="2918501"/>
            <a:ext cx="7271996"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3200" b="1" i="0" u="none" strike="noStrike" kern="1200" cap="none" spc="0" normalizeH="0" baseline="0" noProof="0" dirty="0">
                <a:ln>
                  <a:noFill/>
                </a:ln>
                <a:solidFill>
                  <a:schemeClr val="bg1"/>
                </a:solidFill>
                <a:effectLst/>
                <a:uLnTx/>
                <a:uFillTx/>
                <a:latin typeface="Arial" panose="020B0604020202020204" pitchFamily="34" charset="0"/>
                <a:ea typeface="+mn-ea"/>
                <a:cs typeface="+mn-cs"/>
              </a:rPr>
              <a:t>Palliative and End-of-life Care </a:t>
            </a:r>
          </a:p>
        </p:txBody>
      </p:sp>
      <p:sp>
        <p:nvSpPr>
          <p:cNvPr id="15" name="Rectangle 6">
            <a:extLst>
              <a:ext uri="{FF2B5EF4-FFF2-40B4-BE49-F238E27FC236}">
                <a16:creationId xmlns:a16="http://schemas.microsoft.com/office/drawing/2014/main" id="{3E7F4AA0-8897-4A6B-B81C-B68BB1221989}"/>
              </a:ext>
            </a:extLst>
          </p:cNvPr>
          <p:cNvSpPr>
            <a:spLocks noChangeArrowheads="1"/>
          </p:cNvSpPr>
          <p:nvPr/>
        </p:nvSpPr>
        <p:spPr bwMode="auto">
          <a:xfrm>
            <a:off x="439561" y="4355250"/>
            <a:ext cx="6861730"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By:</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Dr. </a:t>
            </a:r>
            <a:r>
              <a:rPr kumimoji="0" lang="en-US" altLang="en-US" sz="1800" b="1" i="0" u="none" strike="noStrike" kern="1200" cap="none" spc="0" normalizeH="0" baseline="0" noProof="0" dirty="0" err="1">
                <a:ln>
                  <a:noFill/>
                </a:ln>
                <a:solidFill>
                  <a:srgbClr val="000000"/>
                </a:solidFill>
                <a:effectLst/>
                <a:uLnTx/>
                <a:uFillTx/>
                <a:latin typeface="Arial" panose="020B0604020202020204" pitchFamily="34" charset="0"/>
                <a:ea typeface="+mn-ea"/>
                <a:cs typeface="+mn-cs"/>
              </a:rPr>
              <a:t>Teh</a:t>
            </a:r>
            <a:r>
              <a:rPr kumimoji="0" lang="en-US" altLang="en-US"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r>
              <a:rPr kumimoji="0" lang="en-US" altLang="en-US" sz="1800" b="1" i="0" u="none" strike="noStrike" kern="1200" cap="none" spc="0" normalizeH="0" baseline="0" noProof="0" dirty="0" err="1">
                <a:ln>
                  <a:noFill/>
                </a:ln>
                <a:solidFill>
                  <a:srgbClr val="000000"/>
                </a:solidFill>
                <a:effectLst/>
                <a:uLnTx/>
                <a:uFillTx/>
                <a:latin typeface="Arial" panose="020B0604020202020204" pitchFamily="34" charset="0"/>
                <a:ea typeface="+mn-ea"/>
                <a:cs typeface="+mn-cs"/>
              </a:rPr>
              <a:t>Hoon</a:t>
            </a:r>
            <a:r>
              <a:rPr kumimoji="0" lang="en-US" altLang="en-US"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Lang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Consultant Geriatrician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Hospital </a:t>
            </a:r>
            <a:r>
              <a:rPr kumimoji="0" lang="en-US" altLang="en-US" sz="1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mn-cs"/>
              </a:rPr>
              <a:t>Sultanah</a:t>
            </a: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r>
              <a:rPr kumimoji="0" lang="en-US" altLang="en-US" sz="1800" b="0" i="0" u="none" strike="noStrike" kern="1200" cap="none" spc="0" normalizeH="0" baseline="0" noProof="0" dirty="0" err="1">
                <a:ln>
                  <a:noFill/>
                </a:ln>
                <a:solidFill>
                  <a:srgbClr val="000000"/>
                </a:solidFill>
                <a:effectLst/>
                <a:uLnTx/>
                <a:uFillTx/>
                <a:latin typeface="Arial" panose="020B0604020202020204" pitchFamily="34" charset="0"/>
                <a:ea typeface="+mn-ea"/>
                <a:cs typeface="+mn-cs"/>
              </a:rPr>
              <a:t>Bahiyah</a:t>
            </a:r>
            <a:r>
              <a:rPr kumimoji="0" lang="en-US" alt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Kedah</a:t>
            </a:r>
          </a:p>
        </p:txBody>
      </p:sp>
    </p:spTree>
    <p:extLst>
      <p:ext uri="{BB962C8B-B14F-4D97-AF65-F5344CB8AC3E}">
        <p14:creationId xmlns:p14="http://schemas.microsoft.com/office/powerpoint/2010/main" val="41465940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913D4-B5A4-4D4F-BBCD-9C27D3F684E4}"/>
              </a:ext>
            </a:extLst>
          </p:cNvPr>
          <p:cNvSpPr>
            <a:spLocks noGrp="1"/>
          </p:cNvSpPr>
          <p:nvPr>
            <p:ph type="title"/>
          </p:nvPr>
        </p:nvSpPr>
        <p:spPr/>
        <p:txBody>
          <a:bodyPr>
            <a:normAutofit/>
          </a:bodyPr>
          <a:lstStyle/>
          <a:p>
            <a:r>
              <a:rPr lang="en-US" sz="4000" b="1" dirty="0">
                <a:solidFill>
                  <a:schemeClr val="accent1">
                    <a:lumMod val="75000"/>
                  </a:schemeClr>
                </a:solidFill>
                <a:cs typeface="Calibri" panose="020F0502020204030204" pitchFamily="34" charset="0"/>
              </a:rPr>
              <a:t>Aspiration Pneumonia </a:t>
            </a:r>
            <a:endParaRPr lang="en-MY" sz="4000" b="1" dirty="0">
              <a:solidFill>
                <a:schemeClr val="accent1">
                  <a:lumMod val="75000"/>
                </a:schemeClr>
              </a:solidFill>
              <a:cs typeface="Calibri" panose="020F0502020204030204" pitchFamily="34" charset="0"/>
            </a:endParaRPr>
          </a:p>
        </p:txBody>
      </p:sp>
      <p:sp>
        <p:nvSpPr>
          <p:cNvPr id="3" name="Content Placeholder 2">
            <a:extLst>
              <a:ext uri="{FF2B5EF4-FFF2-40B4-BE49-F238E27FC236}">
                <a16:creationId xmlns:a16="http://schemas.microsoft.com/office/drawing/2014/main" id="{B7D30C22-431F-43DF-AA1A-67AA9BC70FED}"/>
              </a:ext>
            </a:extLst>
          </p:cNvPr>
          <p:cNvSpPr>
            <a:spLocks noGrp="1"/>
          </p:cNvSpPr>
          <p:nvPr>
            <p:ph idx="1"/>
          </p:nvPr>
        </p:nvSpPr>
        <p:spPr>
          <a:xfrm>
            <a:off x="677334" y="1930401"/>
            <a:ext cx="8596668" cy="4110962"/>
          </a:xfrm>
        </p:spPr>
        <p:txBody>
          <a:bodyPr>
            <a:normAutofit lnSpcReduction="10000"/>
          </a:bodyPr>
          <a:lstStyle/>
          <a:p>
            <a:pPr>
              <a:lnSpc>
                <a:spcPct val="110000"/>
              </a:lnSpc>
              <a:spcBef>
                <a:spcPts val="600"/>
              </a:spcBef>
            </a:pPr>
            <a:r>
              <a:rPr lang="en-US" sz="3200" dirty="0">
                <a:latin typeface="Calibri" panose="020F0502020204030204" pitchFamily="34" charset="0"/>
                <a:cs typeface="Calibri" panose="020F0502020204030204" pitchFamily="34" charset="0"/>
              </a:rPr>
              <a:t>Tips to prevent aspiration pneumonia in advance dementia </a:t>
            </a:r>
          </a:p>
          <a:p>
            <a:pPr lvl="1">
              <a:lnSpc>
                <a:spcPct val="110000"/>
              </a:lnSpc>
              <a:spcBef>
                <a:spcPts val="600"/>
              </a:spcBef>
              <a:buFont typeface="Wingdings" panose="05000000000000000000" pitchFamily="2" charset="2"/>
              <a:buChar char="Ø"/>
            </a:pPr>
            <a:r>
              <a:rPr lang="en-US" sz="2800" dirty="0">
                <a:latin typeface="Calibri" panose="020F0502020204030204" pitchFamily="34" charset="0"/>
                <a:cs typeface="Calibri" panose="020F0502020204030204" pitchFamily="34" charset="0"/>
              </a:rPr>
              <a:t>Position </a:t>
            </a:r>
          </a:p>
          <a:p>
            <a:pPr lvl="1">
              <a:lnSpc>
                <a:spcPct val="110000"/>
              </a:lnSpc>
              <a:spcBef>
                <a:spcPts val="600"/>
              </a:spcBef>
              <a:buFont typeface="Wingdings" panose="05000000000000000000" pitchFamily="2" charset="2"/>
              <a:buChar char="Ø"/>
            </a:pPr>
            <a:r>
              <a:rPr lang="en-US" sz="2800" dirty="0">
                <a:latin typeface="Calibri" panose="020F0502020204030204" pitchFamily="34" charset="0"/>
                <a:cs typeface="Calibri" panose="020F0502020204030204" pitchFamily="34" charset="0"/>
              </a:rPr>
              <a:t>Swallowing assessment to determine the type of food consistency to feed </a:t>
            </a:r>
          </a:p>
          <a:p>
            <a:pPr lvl="1">
              <a:lnSpc>
                <a:spcPct val="110000"/>
              </a:lnSpc>
              <a:spcBef>
                <a:spcPts val="600"/>
              </a:spcBef>
              <a:buFont typeface="Wingdings" panose="05000000000000000000" pitchFamily="2" charset="2"/>
              <a:buChar char="Ø"/>
            </a:pPr>
            <a:r>
              <a:rPr lang="en-US" sz="2800" dirty="0">
                <a:latin typeface="Calibri" panose="020F0502020204030204" pitchFamily="34" charset="0"/>
                <a:cs typeface="Calibri" panose="020F0502020204030204" pitchFamily="34" charset="0"/>
              </a:rPr>
              <a:t>Oral hygiene </a:t>
            </a:r>
          </a:p>
          <a:p>
            <a:pPr lvl="1">
              <a:lnSpc>
                <a:spcPct val="110000"/>
              </a:lnSpc>
              <a:spcBef>
                <a:spcPts val="600"/>
              </a:spcBef>
              <a:buFont typeface="Wingdings" panose="05000000000000000000" pitchFamily="2" charset="2"/>
              <a:buChar char="Ø"/>
            </a:pPr>
            <a:r>
              <a:rPr lang="en-US" sz="2800" dirty="0">
                <a:latin typeface="Calibri" panose="020F0502020204030204" pitchFamily="34" charset="0"/>
                <a:cs typeface="Calibri" panose="020F0502020204030204" pitchFamily="34" charset="0"/>
              </a:rPr>
              <a:t>Feed slowly, allow time to swallow </a:t>
            </a:r>
          </a:p>
          <a:p>
            <a:pPr lvl="1">
              <a:lnSpc>
                <a:spcPct val="110000"/>
              </a:lnSpc>
              <a:spcBef>
                <a:spcPts val="600"/>
              </a:spcBef>
              <a:buFont typeface="Wingdings" panose="05000000000000000000" pitchFamily="2" charset="2"/>
              <a:buChar char="Ø"/>
            </a:pPr>
            <a:r>
              <a:rPr lang="en-US" sz="2800" dirty="0">
                <a:latin typeface="Calibri" panose="020F0502020204030204" pitchFamily="34" charset="0"/>
                <a:cs typeface="Calibri" panose="020F0502020204030204" pitchFamily="34" charset="0"/>
              </a:rPr>
              <a:t>Spoon feeding is preferred </a:t>
            </a:r>
            <a:endParaRPr lang="en-MY" sz="2800" dirty="0">
              <a:latin typeface="Calibri" panose="020F0502020204030204" pitchFamily="34" charset="0"/>
              <a:cs typeface="Calibri" panose="020F0502020204030204" pitchFamily="34" charset="0"/>
            </a:endParaRPr>
          </a:p>
        </p:txBody>
      </p:sp>
      <p:grpSp>
        <p:nvGrpSpPr>
          <p:cNvPr id="4" name="Group 3">
            <a:extLst>
              <a:ext uri="{FF2B5EF4-FFF2-40B4-BE49-F238E27FC236}">
                <a16:creationId xmlns:a16="http://schemas.microsoft.com/office/drawing/2014/main" id="{4E3347C4-54F0-46D8-9C06-6CDD5CB8C4EE}"/>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2BE1CC0D-C208-48F4-9597-79471520B281}"/>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68A23D7E-74B0-4E8D-BFE2-ABD2D96A348A}"/>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18815202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48E7F-FD92-4751-B5EC-F0AC9964EACF}"/>
              </a:ext>
            </a:extLst>
          </p:cNvPr>
          <p:cNvSpPr>
            <a:spLocks noGrp="1"/>
          </p:cNvSpPr>
          <p:nvPr>
            <p:ph type="title"/>
          </p:nvPr>
        </p:nvSpPr>
        <p:spPr/>
        <p:txBody>
          <a:bodyPr>
            <a:normAutofit/>
          </a:bodyPr>
          <a:lstStyle/>
          <a:p>
            <a:r>
              <a:rPr lang="en-US" sz="4000" b="1" dirty="0">
                <a:solidFill>
                  <a:schemeClr val="accent1">
                    <a:lumMod val="75000"/>
                  </a:schemeClr>
                </a:solidFill>
                <a:cs typeface="Calibri" panose="020F0502020204030204" pitchFamily="34" charset="0"/>
              </a:rPr>
              <a:t>Pain Management </a:t>
            </a:r>
            <a:endParaRPr lang="en-MY" sz="4000" b="1" dirty="0">
              <a:solidFill>
                <a:schemeClr val="accent1">
                  <a:lumMod val="75000"/>
                </a:schemeClr>
              </a:solidFill>
              <a:cs typeface="Calibri" panose="020F0502020204030204" pitchFamily="34" charset="0"/>
            </a:endParaRPr>
          </a:p>
        </p:txBody>
      </p:sp>
      <p:sp>
        <p:nvSpPr>
          <p:cNvPr id="3" name="Content Placeholder 2">
            <a:extLst>
              <a:ext uri="{FF2B5EF4-FFF2-40B4-BE49-F238E27FC236}">
                <a16:creationId xmlns:a16="http://schemas.microsoft.com/office/drawing/2014/main" id="{B84B23BD-B631-438D-88A3-A9B742CB95B4}"/>
              </a:ext>
            </a:extLst>
          </p:cNvPr>
          <p:cNvSpPr>
            <a:spLocks noGrp="1"/>
          </p:cNvSpPr>
          <p:nvPr>
            <p:ph idx="1"/>
          </p:nvPr>
        </p:nvSpPr>
        <p:spPr>
          <a:xfrm>
            <a:off x="677334" y="1704513"/>
            <a:ext cx="8596668" cy="4336849"/>
          </a:xfrm>
        </p:spPr>
        <p:txBody>
          <a:bodyPr>
            <a:normAutofit lnSpcReduction="10000"/>
          </a:bodyPr>
          <a:lstStyle/>
          <a:p>
            <a:pPr algn="just">
              <a:spcBef>
                <a:spcPts val="0"/>
              </a:spcBef>
            </a:pPr>
            <a:r>
              <a:rPr lang="en-US" sz="2400" b="0" i="0" u="none" strike="noStrike" baseline="0" dirty="0">
                <a:latin typeface="Calibri" panose="020F0502020204030204" pitchFamily="34" charset="0"/>
                <a:cs typeface="Calibri" panose="020F0502020204030204" pitchFamily="34" charset="0"/>
              </a:rPr>
              <a:t>Pain is another prevalent and distressing issue for person with advance dementia. However, the affected person is not able to express themselves accurately on the pain they experience and very often it is </a:t>
            </a:r>
            <a:r>
              <a:rPr lang="en-MY" sz="2400" b="0" i="0" u="none" strike="noStrike" baseline="0" dirty="0">
                <a:latin typeface="Calibri" panose="020F0502020204030204" pitchFamily="34" charset="0"/>
                <a:cs typeface="Calibri" panose="020F0502020204030204" pitchFamily="34" charset="0"/>
              </a:rPr>
              <a:t>manifested as behavioural problems.</a:t>
            </a:r>
          </a:p>
          <a:p>
            <a:pPr algn="just">
              <a:spcBef>
                <a:spcPts val="0"/>
              </a:spcBef>
            </a:pPr>
            <a:r>
              <a:rPr lang="en-US" sz="2400" b="0" i="0" u="none" strike="noStrike" baseline="0" dirty="0">
                <a:latin typeface="Calibri" panose="020F0502020204030204" pitchFamily="34" charset="0"/>
                <a:cs typeface="Calibri" panose="020F0502020204030204" pitchFamily="34" charset="0"/>
              </a:rPr>
              <a:t>An RCT examining on the impact of a stepwise protocol for treating pain on PWD in nursing home showed that pain medication significantly improved pain control in the intervention group.</a:t>
            </a:r>
            <a:r>
              <a:rPr lang="en-US" sz="2400" b="0" i="0" u="none" strike="noStrike" baseline="30000" dirty="0">
                <a:latin typeface="Calibri" panose="020F0502020204030204" pitchFamily="34" charset="0"/>
                <a:cs typeface="Calibri" panose="020F0502020204030204" pitchFamily="34" charset="0"/>
              </a:rPr>
              <a:t>139</a:t>
            </a:r>
          </a:p>
          <a:p>
            <a:pPr algn="just">
              <a:spcBef>
                <a:spcPts val="0"/>
              </a:spcBef>
            </a:pPr>
            <a:r>
              <a:rPr lang="en-US" sz="2400" b="0" i="0" u="none" strike="noStrike" baseline="0" dirty="0">
                <a:latin typeface="Calibri" panose="020F0502020204030204" pitchFamily="34" charset="0"/>
                <a:cs typeface="Calibri" panose="020F0502020204030204" pitchFamily="34" charset="0"/>
              </a:rPr>
              <a:t>However, a systematic review showed that evidence on pain management for advance dementia was limited and heterogenous. Despite increased use of analgesia, pain was still prevalent in PWD.</a:t>
            </a:r>
            <a:r>
              <a:rPr lang="en-US" sz="2400" b="0" i="0" u="none" strike="noStrike" baseline="30000" dirty="0">
                <a:latin typeface="Calibri" panose="020F0502020204030204" pitchFamily="34" charset="0"/>
                <a:cs typeface="Calibri" panose="020F0502020204030204" pitchFamily="34" charset="0"/>
              </a:rPr>
              <a:t>140</a:t>
            </a:r>
            <a:endParaRPr lang="en-MY" sz="2400" baseline="30000" dirty="0">
              <a:latin typeface="Calibri" panose="020F0502020204030204" pitchFamily="34" charset="0"/>
              <a:cs typeface="Calibri" panose="020F0502020204030204" pitchFamily="34" charset="0"/>
            </a:endParaRPr>
          </a:p>
        </p:txBody>
      </p:sp>
      <p:grpSp>
        <p:nvGrpSpPr>
          <p:cNvPr id="4" name="Group 3">
            <a:extLst>
              <a:ext uri="{FF2B5EF4-FFF2-40B4-BE49-F238E27FC236}">
                <a16:creationId xmlns:a16="http://schemas.microsoft.com/office/drawing/2014/main" id="{EB83BBA1-AFC4-4767-AFC1-786F91490A06}"/>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7352C252-2DA0-40D7-A2A1-0B2D2878DEAC}"/>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07D5BD3C-8494-496F-BEC5-98675A8D40DA}"/>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800D4995-6ADC-C963-439D-003B14B66A2D}"/>
              </a:ext>
            </a:extLst>
          </p:cNvPr>
          <p:cNvSpPr txBox="1"/>
          <p:nvPr/>
        </p:nvSpPr>
        <p:spPr>
          <a:xfrm>
            <a:off x="441153" y="6045666"/>
            <a:ext cx="8384796" cy="769441"/>
          </a:xfrm>
          <a:prstGeom prst="rect">
            <a:avLst/>
          </a:prstGeom>
          <a:noFill/>
        </p:spPr>
        <p:txBody>
          <a:bodyPr wrap="square">
            <a:spAutoFit/>
          </a:bodyPr>
          <a:lstStyle/>
          <a:p>
            <a:pPr marL="360363" indent="-360363" algn="just">
              <a:buFont typeface="+mj-lt"/>
              <a:buAutoNum type="arabicPeriod" startAt="139"/>
            </a:pPr>
            <a:r>
              <a:rPr lang="en-US" sz="1100" dirty="0">
                <a:latin typeface="Calibri" panose="020F0502020204030204" pitchFamily="34" charset="0"/>
                <a:cs typeface="Calibri" panose="020F0502020204030204" pitchFamily="34" charset="0"/>
              </a:rPr>
              <a:t>Sandvik RK, </a:t>
            </a:r>
            <a:r>
              <a:rPr lang="en-US" sz="1100" dirty="0" err="1">
                <a:latin typeface="Calibri" panose="020F0502020204030204" pitchFamily="34" charset="0"/>
                <a:cs typeface="Calibri" panose="020F0502020204030204" pitchFamily="34" charset="0"/>
              </a:rPr>
              <a:t>Selbaek</a:t>
            </a:r>
            <a:r>
              <a:rPr lang="en-US" sz="1100" dirty="0">
                <a:latin typeface="Calibri" panose="020F0502020204030204" pitchFamily="34" charset="0"/>
                <a:cs typeface="Calibri" panose="020F0502020204030204" pitchFamily="34" charset="0"/>
              </a:rPr>
              <a:t> G, Seifert R, et al. Impact of a stepwise protocol for treating pain on pain intensity in nursing home patients with dementia: a cluster randomized trial. European journal of pain (London, England). 2014;18(10):1490-500.</a:t>
            </a:r>
          </a:p>
          <a:p>
            <a:pPr marL="360363" indent="-360363" algn="just">
              <a:buFont typeface="+mj-lt"/>
              <a:buAutoNum type="arabicPeriod" startAt="139"/>
            </a:pPr>
            <a:r>
              <a:rPr lang="en-US" sz="1100" dirty="0" err="1">
                <a:latin typeface="Calibri" panose="020F0502020204030204" pitchFamily="34" charset="0"/>
                <a:cs typeface="Calibri" panose="020F0502020204030204" pitchFamily="34" charset="0"/>
              </a:rPr>
              <a:t>Husebo</a:t>
            </a:r>
            <a:r>
              <a:rPr lang="en-US" sz="1100" dirty="0">
                <a:latin typeface="Calibri" panose="020F0502020204030204" pitchFamily="34" charset="0"/>
                <a:cs typeface="Calibri" panose="020F0502020204030204" pitchFamily="34" charset="0"/>
              </a:rPr>
              <a:t> BS, </a:t>
            </a:r>
            <a:r>
              <a:rPr lang="en-US" sz="1100" dirty="0" err="1">
                <a:latin typeface="Calibri" panose="020F0502020204030204" pitchFamily="34" charset="0"/>
                <a:cs typeface="Calibri" panose="020F0502020204030204" pitchFamily="34" charset="0"/>
              </a:rPr>
              <a:t>Achterberg</a:t>
            </a:r>
            <a:r>
              <a:rPr lang="en-US" sz="1100" dirty="0">
                <a:latin typeface="Calibri" panose="020F0502020204030204" pitchFamily="34" charset="0"/>
                <a:cs typeface="Calibri" panose="020F0502020204030204" pitchFamily="34" charset="0"/>
              </a:rPr>
              <a:t> W, Flo E. Identifying and Managing Pain in People with Alzheimer’s Disease and Other Types of Dementia: A Systematic Review. CNS drugs. 2016;30(6):481-97.</a:t>
            </a:r>
            <a:endParaRPr lang="en-MY" sz="11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577012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86E08A3-9DFB-4865-97A7-B2DBD140120A}"/>
              </a:ext>
            </a:extLst>
          </p:cNvPr>
          <p:cNvSpPr>
            <a:spLocks noGrp="1"/>
          </p:cNvSpPr>
          <p:nvPr>
            <p:ph idx="1"/>
          </p:nvPr>
        </p:nvSpPr>
        <p:spPr>
          <a:xfrm>
            <a:off x="355107" y="627139"/>
            <a:ext cx="4521693" cy="2542189"/>
          </a:xfrm>
        </p:spPr>
        <p:txBody>
          <a:bodyPr>
            <a:normAutofit fontScale="85000" lnSpcReduction="10000"/>
          </a:bodyPr>
          <a:lstStyle/>
          <a:p>
            <a:pPr marL="0" indent="0">
              <a:buNone/>
            </a:pPr>
            <a:r>
              <a:rPr lang="en-US" sz="4800" b="1" dirty="0">
                <a:solidFill>
                  <a:schemeClr val="accent1">
                    <a:lumMod val="75000"/>
                  </a:schemeClr>
                </a:solidFill>
              </a:rPr>
              <a:t>PAINAD SCALE</a:t>
            </a:r>
          </a:p>
          <a:p>
            <a:pPr marL="0" indent="0">
              <a:buNone/>
            </a:pPr>
            <a:r>
              <a:rPr lang="en-US" sz="4800" b="1" dirty="0">
                <a:solidFill>
                  <a:schemeClr val="accent1">
                    <a:lumMod val="75000"/>
                  </a:schemeClr>
                </a:solidFill>
              </a:rPr>
              <a:t>(Pain Assessment In Advance Dementia)  </a:t>
            </a:r>
            <a:endParaRPr lang="en-MY" sz="4800" b="1" dirty="0">
              <a:solidFill>
                <a:schemeClr val="accent1">
                  <a:lumMod val="75000"/>
                </a:schemeClr>
              </a:solidFill>
            </a:endParaRPr>
          </a:p>
        </p:txBody>
      </p:sp>
      <p:grpSp>
        <p:nvGrpSpPr>
          <p:cNvPr id="4" name="Group 3">
            <a:extLst>
              <a:ext uri="{FF2B5EF4-FFF2-40B4-BE49-F238E27FC236}">
                <a16:creationId xmlns:a16="http://schemas.microsoft.com/office/drawing/2014/main" id="{D2531226-DBF7-425D-BD65-D0DC8E4CFB8D}"/>
              </a:ext>
            </a:extLst>
          </p:cNvPr>
          <p:cNvGrpSpPr/>
          <p:nvPr/>
        </p:nvGrpSpPr>
        <p:grpSpPr>
          <a:xfrm>
            <a:off x="9040535" y="6078799"/>
            <a:ext cx="3028428" cy="652003"/>
            <a:chOff x="5595456" y="4337108"/>
            <a:chExt cx="3028428" cy="652003"/>
          </a:xfrm>
        </p:grpSpPr>
        <p:sp>
          <p:nvSpPr>
            <p:cNvPr id="6" name="TextBox 5">
              <a:extLst>
                <a:ext uri="{FF2B5EF4-FFF2-40B4-BE49-F238E27FC236}">
                  <a16:creationId xmlns:a16="http://schemas.microsoft.com/office/drawing/2014/main" id="{312DCA35-FE4B-4F61-85F0-25DA9F65852F}"/>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7" name="Picture 6">
              <a:extLst>
                <a:ext uri="{FF2B5EF4-FFF2-40B4-BE49-F238E27FC236}">
                  <a16:creationId xmlns:a16="http://schemas.microsoft.com/office/drawing/2014/main" id="{C2267990-6957-429A-81A6-5B4599BF3AE6}"/>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pic>
        <p:nvPicPr>
          <p:cNvPr id="5" name="Picture 4">
            <a:extLst>
              <a:ext uri="{FF2B5EF4-FFF2-40B4-BE49-F238E27FC236}">
                <a16:creationId xmlns:a16="http://schemas.microsoft.com/office/drawing/2014/main" id="{851ECC75-A198-4503-9F7E-EEFE34AB3158}"/>
              </a:ext>
            </a:extLst>
          </p:cNvPr>
          <p:cNvPicPr>
            <a:picLocks noChangeAspect="1"/>
          </p:cNvPicPr>
          <p:nvPr/>
        </p:nvPicPr>
        <p:blipFill>
          <a:blip r:embed="rId3"/>
          <a:stretch>
            <a:fillRect/>
          </a:stretch>
        </p:blipFill>
        <p:spPr>
          <a:xfrm>
            <a:off x="4876800" y="310496"/>
            <a:ext cx="6143780" cy="623700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513886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6CBDCA1-2E4B-4F4C-AA1E-24BF52B3BB46}"/>
              </a:ext>
            </a:extLst>
          </p:cNvPr>
          <p:cNvPicPr>
            <a:picLocks noChangeAspect="1"/>
          </p:cNvPicPr>
          <p:nvPr/>
        </p:nvPicPr>
        <p:blipFill>
          <a:blip r:embed="rId2"/>
          <a:stretch>
            <a:fillRect/>
          </a:stretch>
        </p:blipFill>
        <p:spPr>
          <a:xfrm>
            <a:off x="949911" y="401889"/>
            <a:ext cx="10271464" cy="6042037"/>
          </a:xfrm>
          <a:prstGeom prst="rect">
            <a:avLst/>
          </a:prstGeom>
          <a:ln>
            <a:noFill/>
          </a:ln>
          <a:effectLst>
            <a:outerShdw blurRad="292100" dist="139700" dir="2700000" algn="tl" rotWithShape="0">
              <a:srgbClr val="333333">
                <a:alpha val="65000"/>
              </a:srgbClr>
            </a:outerShdw>
          </a:effectLst>
        </p:spPr>
      </p:pic>
      <p:sp>
        <p:nvSpPr>
          <p:cNvPr id="6" name="Oval 5">
            <a:extLst>
              <a:ext uri="{FF2B5EF4-FFF2-40B4-BE49-F238E27FC236}">
                <a16:creationId xmlns:a16="http://schemas.microsoft.com/office/drawing/2014/main" id="{F8838B48-8B8D-458F-9743-5CC600552375}"/>
              </a:ext>
            </a:extLst>
          </p:cNvPr>
          <p:cNvSpPr/>
          <p:nvPr/>
        </p:nvSpPr>
        <p:spPr>
          <a:xfrm>
            <a:off x="2192784" y="745724"/>
            <a:ext cx="2219418" cy="981728"/>
          </a:xfrm>
          <a:prstGeom prst="ellipse">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rPr>
              <a:t>Analgesia Ladder </a:t>
            </a:r>
            <a:endParaRPr lang="en-MY" sz="2400" b="1" dirty="0">
              <a:solidFill>
                <a:schemeClr val="bg1"/>
              </a:solidFill>
            </a:endParaRPr>
          </a:p>
        </p:txBody>
      </p:sp>
      <p:grpSp>
        <p:nvGrpSpPr>
          <p:cNvPr id="5" name="Group 4">
            <a:extLst>
              <a:ext uri="{FF2B5EF4-FFF2-40B4-BE49-F238E27FC236}">
                <a16:creationId xmlns:a16="http://schemas.microsoft.com/office/drawing/2014/main" id="{0850CB4C-8FF2-4759-B267-8A91A181792C}"/>
              </a:ext>
            </a:extLst>
          </p:cNvPr>
          <p:cNvGrpSpPr/>
          <p:nvPr/>
        </p:nvGrpSpPr>
        <p:grpSpPr>
          <a:xfrm>
            <a:off x="9040535" y="6078799"/>
            <a:ext cx="3028428" cy="652003"/>
            <a:chOff x="5595456" y="4337108"/>
            <a:chExt cx="3028428" cy="652003"/>
          </a:xfrm>
        </p:grpSpPr>
        <p:sp>
          <p:nvSpPr>
            <p:cNvPr id="7" name="TextBox 6">
              <a:extLst>
                <a:ext uri="{FF2B5EF4-FFF2-40B4-BE49-F238E27FC236}">
                  <a16:creationId xmlns:a16="http://schemas.microsoft.com/office/drawing/2014/main" id="{D9D43BE8-8DFC-4CA4-AE69-47A55D35EF77}"/>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8" name="Picture 7">
              <a:extLst>
                <a:ext uri="{FF2B5EF4-FFF2-40B4-BE49-F238E27FC236}">
                  <a16:creationId xmlns:a16="http://schemas.microsoft.com/office/drawing/2014/main" id="{2BBBC034-5CA3-49F2-BD8D-39B7914AB708}"/>
                </a:ext>
              </a:extLst>
            </p:cNvPr>
            <p:cNvPicPr>
              <a:picLocks noChangeAspect="1"/>
            </p:cNvPicPr>
            <p:nvPr/>
          </p:nvPicPr>
          <p:blipFill rotWithShape="1">
            <a:blip r:embed="rId3"/>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6654928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078EE42-B2E8-435C-B25A-A7D32205C287}"/>
              </a:ext>
            </a:extLst>
          </p:cNvPr>
          <p:cNvPicPr>
            <a:picLocks noChangeAspect="1"/>
          </p:cNvPicPr>
          <p:nvPr/>
        </p:nvPicPr>
        <p:blipFill>
          <a:blip r:embed="rId2"/>
          <a:stretch>
            <a:fillRect/>
          </a:stretch>
        </p:blipFill>
        <p:spPr>
          <a:xfrm>
            <a:off x="851882" y="297851"/>
            <a:ext cx="4377066" cy="6230787"/>
          </a:xfrm>
          <a:prstGeom prst="rect">
            <a:avLst/>
          </a:prstGeom>
          <a:ln>
            <a:noFill/>
          </a:ln>
          <a:effectLst>
            <a:outerShdw blurRad="292100" dist="139700" dir="2700000" algn="tl" rotWithShape="0">
              <a:srgbClr val="333333">
                <a:alpha val="65000"/>
              </a:srgbClr>
            </a:outerShdw>
          </a:effectLst>
        </p:spPr>
      </p:pic>
      <p:grpSp>
        <p:nvGrpSpPr>
          <p:cNvPr id="4" name="Group 3">
            <a:extLst>
              <a:ext uri="{FF2B5EF4-FFF2-40B4-BE49-F238E27FC236}">
                <a16:creationId xmlns:a16="http://schemas.microsoft.com/office/drawing/2014/main" id="{8A1DBD52-A0B2-4C95-882B-4B76FE6C4801}"/>
              </a:ext>
            </a:extLst>
          </p:cNvPr>
          <p:cNvGrpSpPr/>
          <p:nvPr/>
        </p:nvGrpSpPr>
        <p:grpSpPr>
          <a:xfrm>
            <a:off x="9040535" y="6078799"/>
            <a:ext cx="3028428" cy="652003"/>
            <a:chOff x="5595456" y="4337108"/>
            <a:chExt cx="3028428" cy="652003"/>
          </a:xfrm>
        </p:grpSpPr>
        <p:sp>
          <p:nvSpPr>
            <p:cNvPr id="6" name="TextBox 5">
              <a:extLst>
                <a:ext uri="{FF2B5EF4-FFF2-40B4-BE49-F238E27FC236}">
                  <a16:creationId xmlns:a16="http://schemas.microsoft.com/office/drawing/2014/main" id="{379A3C39-F297-496C-9D88-35B2F8849AEC}"/>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8" name="Picture 7">
              <a:extLst>
                <a:ext uri="{FF2B5EF4-FFF2-40B4-BE49-F238E27FC236}">
                  <a16:creationId xmlns:a16="http://schemas.microsoft.com/office/drawing/2014/main" id="{3B43C696-BDF8-4E60-B788-409B998AD0B8}"/>
                </a:ext>
              </a:extLst>
            </p:cNvPr>
            <p:cNvPicPr>
              <a:picLocks noChangeAspect="1"/>
            </p:cNvPicPr>
            <p:nvPr/>
          </p:nvPicPr>
          <p:blipFill rotWithShape="1">
            <a:blip r:embed="rId3"/>
            <a:srcRect l="35849" t="25933" r="36972" b="21467"/>
            <a:stretch/>
          </p:blipFill>
          <p:spPr>
            <a:xfrm>
              <a:off x="5679346" y="4337108"/>
              <a:ext cx="612398" cy="652003"/>
            </a:xfrm>
            <a:prstGeom prst="ellipse">
              <a:avLst/>
            </a:prstGeom>
            <a:ln>
              <a:solidFill>
                <a:srgbClr val="6000C0"/>
              </a:solidFill>
            </a:ln>
          </p:spPr>
        </p:pic>
      </p:grpSp>
      <p:pic>
        <p:nvPicPr>
          <p:cNvPr id="7" name="Picture 6">
            <a:extLst>
              <a:ext uri="{FF2B5EF4-FFF2-40B4-BE49-F238E27FC236}">
                <a16:creationId xmlns:a16="http://schemas.microsoft.com/office/drawing/2014/main" id="{78A68A49-4336-495D-AF5D-C2179690DC7A}"/>
              </a:ext>
            </a:extLst>
          </p:cNvPr>
          <p:cNvPicPr>
            <a:picLocks noChangeAspect="1"/>
          </p:cNvPicPr>
          <p:nvPr/>
        </p:nvPicPr>
        <p:blipFill>
          <a:blip r:embed="rId4"/>
          <a:stretch>
            <a:fillRect/>
          </a:stretch>
        </p:blipFill>
        <p:spPr>
          <a:xfrm>
            <a:off x="5390468" y="265389"/>
            <a:ext cx="5091780" cy="629570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133466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4E9528-EFD8-48E9-8653-07C41D6C66F3}"/>
              </a:ext>
            </a:extLst>
          </p:cNvPr>
          <p:cNvSpPr>
            <a:spLocks noGrp="1"/>
          </p:cNvSpPr>
          <p:nvPr>
            <p:ph type="title"/>
          </p:nvPr>
        </p:nvSpPr>
        <p:spPr/>
        <p:txBody>
          <a:bodyPr>
            <a:normAutofit/>
          </a:bodyPr>
          <a:lstStyle/>
          <a:p>
            <a:r>
              <a:rPr lang="en-US" sz="4000" b="1" dirty="0">
                <a:solidFill>
                  <a:schemeClr val="accent1">
                    <a:lumMod val="75000"/>
                  </a:schemeClr>
                </a:solidFill>
                <a:cs typeface="Calibri" panose="020F0502020204030204" pitchFamily="34" charset="0"/>
              </a:rPr>
              <a:t>Physical Restraints </a:t>
            </a:r>
            <a:endParaRPr lang="en-MY" sz="4000" b="1" dirty="0">
              <a:solidFill>
                <a:schemeClr val="accent1">
                  <a:lumMod val="75000"/>
                </a:schemeClr>
              </a:solidFill>
              <a:cs typeface="Calibri" panose="020F0502020204030204" pitchFamily="34" charset="0"/>
            </a:endParaRPr>
          </a:p>
        </p:txBody>
      </p:sp>
      <p:sp>
        <p:nvSpPr>
          <p:cNvPr id="3" name="Content Placeholder 2">
            <a:extLst>
              <a:ext uri="{FF2B5EF4-FFF2-40B4-BE49-F238E27FC236}">
                <a16:creationId xmlns:a16="http://schemas.microsoft.com/office/drawing/2014/main" id="{875C5933-A601-42B5-B916-513549441F13}"/>
              </a:ext>
            </a:extLst>
          </p:cNvPr>
          <p:cNvSpPr>
            <a:spLocks noGrp="1"/>
          </p:cNvSpPr>
          <p:nvPr>
            <p:ph idx="1"/>
          </p:nvPr>
        </p:nvSpPr>
        <p:spPr>
          <a:xfrm>
            <a:off x="677333" y="1526959"/>
            <a:ext cx="8866161" cy="4514403"/>
          </a:xfrm>
        </p:spPr>
        <p:txBody>
          <a:bodyPr>
            <a:normAutofit fontScale="92500"/>
          </a:bodyPr>
          <a:lstStyle/>
          <a:p>
            <a:pPr algn="just">
              <a:spcBef>
                <a:spcPts val="0"/>
              </a:spcBef>
            </a:pPr>
            <a:r>
              <a:rPr lang="en-US" sz="2800" b="0" i="0" u="none" strike="noStrike" baseline="0" dirty="0">
                <a:latin typeface="Calibri" panose="020F0502020204030204" pitchFamily="34" charset="0"/>
                <a:cs typeface="Calibri" panose="020F0502020204030204" pitchFamily="34" charset="0"/>
              </a:rPr>
              <a:t>Restraints are used to protect people with severe dementia from harming themselves. These can be physical, chemical or psychological </a:t>
            </a:r>
            <a:r>
              <a:rPr lang="en-MY" sz="2800" b="0" i="0" u="none" strike="noStrike" baseline="0" dirty="0">
                <a:latin typeface="Calibri" panose="020F0502020204030204" pitchFamily="34" charset="0"/>
                <a:cs typeface="Calibri" panose="020F0502020204030204" pitchFamily="34" charset="0"/>
              </a:rPr>
              <a:t>restraints.</a:t>
            </a:r>
          </a:p>
          <a:p>
            <a:pPr algn="just">
              <a:spcBef>
                <a:spcPts val="0"/>
              </a:spcBef>
            </a:pPr>
            <a:r>
              <a:rPr lang="en-US" sz="2800" b="0" i="0" u="none" strike="noStrike" baseline="0" dirty="0">
                <a:latin typeface="Calibri" panose="020F0502020204030204" pitchFamily="34" charset="0"/>
                <a:cs typeface="Calibri" panose="020F0502020204030204" pitchFamily="34" charset="0"/>
              </a:rPr>
              <a:t>A multinational cohort study on PWD in nursing homes showed that physical restraint was associated with a higher risk of both functional </a:t>
            </a:r>
            <a:r>
              <a:rPr lang="en-MY" sz="2800" b="0" i="0" u="none" strike="noStrike" baseline="0" dirty="0">
                <a:latin typeface="Calibri" panose="020F0502020204030204" pitchFamily="34" charset="0"/>
                <a:cs typeface="Calibri" panose="020F0502020204030204" pitchFamily="34" charset="0"/>
              </a:rPr>
              <a:t>(RR=2.30, 95% CI 1.52 to 3.49) and cognitive decline (RR=1.93, 95% </a:t>
            </a:r>
            <a:r>
              <a:rPr lang="en-US" sz="2800" b="0" i="0" u="none" strike="noStrike" baseline="0" dirty="0">
                <a:latin typeface="Calibri" panose="020F0502020204030204" pitchFamily="34" charset="0"/>
                <a:cs typeface="Calibri" panose="020F0502020204030204" pitchFamily="34" charset="0"/>
              </a:rPr>
              <a:t>CI 1.44 to 2.58) compared with AP alone. These risks were even higher among residents receiving both AP and physical restraints with RR of 2.49 (95% CI 1.89 to 3.27) and 2.31 (95% CI 1.54 to 3.48) </a:t>
            </a:r>
            <a:r>
              <a:rPr lang="en-MY" sz="2800" b="0" i="0" u="none" strike="noStrike" baseline="0" dirty="0">
                <a:latin typeface="Calibri" panose="020F0502020204030204" pitchFamily="34" charset="0"/>
                <a:cs typeface="Calibri" panose="020F0502020204030204" pitchFamily="34" charset="0"/>
              </a:rPr>
              <a:t>respectively.</a:t>
            </a:r>
            <a:r>
              <a:rPr lang="en-MY" sz="2800" b="0" i="0" u="none" strike="noStrike" baseline="30000" dirty="0">
                <a:latin typeface="Calibri" panose="020F0502020204030204" pitchFamily="34" charset="0"/>
                <a:cs typeface="Calibri" panose="020F0502020204030204" pitchFamily="34" charset="0"/>
              </a:rPr>
              <a:t>141</a:t>
            </a:r>
            <a:r>
              <a:rPr lang="en-MY" sz="2800" b="0" i="0" u="none" strike="noStrike" baseline="0" dirty="0">
                <a:latin typeface="Calibri" panose="020F0502020204030204" pitchFamily="34" charset="0"/>
                <a:cs typeface="Calibri" panose="020F0502020204030204" pitchFamily="34" charset="0"/>
              </a:rPr>
              <a:t> </a:t>
            </a:r>
          </a:p>
          <a:p>
            <a:pPr algn="just">
              <a:spcBef>
                <a:spcPts val="0"/>
              </a:spcBef>
            </a:pPr>
            <a:r>
              <a:rPr lang="en-MY" sz="2800" dirty="0">
                <a:latin typeface="Calibri" panose="020F0502020204030204" pitchFamily="34" charset="0"/>
                <a:cs typeface="Calibri" panose="020F0502020204030204" pitchFamily="34" charset="0"/>
              </a:rPr>
              <a:t>Hence, physical restraints should be avoided in PWD </a:t>
            </a:r>
          </a:p>
        </p:txBody>
      </p:sp>
      <p:grpSp>
        <p:nvGrpSpPr>
          <p:cNvPr id="4" name="Group 3">
            <a:extLst>
              <a:ext uri="{FF2B5EF4-FFF2-40B4-BE49-F238E27FC236}">
                <a16:creationId xmlns:a16="http://schemas.microsoft.com/office/drawing/2014/main" id="{5A59E604-1858-42BB-9968-33F1DBD323C7}"/>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9C39ED30-D577-40F5-B03F-8A6B3BBAC29B}"/>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AEBA4068-C5D9-48C9-9C71-FD8C8B10A1BC}"/>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98D3E28F-0DE7-6431-CECC-703E4FBDE4D9}"/>
              </a:ext>
            </a:extLst>
          </p:cNvPr>
          <p:cNvSpPr txBox="1"/>
          <p:nvPr/>
        </p:nvSpPr>
        <p:spPr>
          <a:xfrm>
            <a:off x="457931" y="6299915"/>
            <a:ext cx="8384796" cy="430887"/>
          </a:xfrm>
          <a:prstGeom prst="rect">
            <a:avLst/>
          </a:prstGeom>
          <a:noFill/>
        </p:spPr>
        <p:txBody>
          <a:bodyPr wrap="square">
            <a:spAutoFit/>
          </a:bodyPr>
          <a:lstStyle/>
          <a:p>
            <a:pPr marL="360363" indent="-360363" algn="just">
              <a:buFont typeface="+mj-lt"/>
              <a:buAutoNum type="arabicPeriod" startAt="141"/>
            </a:pPr>
            <a:r>
              <a:rPr lang="en-US" sz="1100" dirty="0" err="1">
                <a:latin typeface="Calibri" panose="020F0502020204030204" pitchFamily="34" charset="0"/>
                <a:cs typeface="Calibri" panose="020F0502020204030204" pitchFamily="34" charset="0"/>
              </a:rPr>
              <a:t>Foebel</a:t>
            </a:r>
            <a:r>
              <a:rPr lang="en-US" sz="1100" dirty="0">
                <a:latin typeface="Calibri" panose="020F0502020204030204" pitchFamily="34" charset="0"/>
                <a:cs typeface="Calibri" panose="020F0502020204030204" pitchFamily="34" charset="0"/>
              </a:rPr>
              <a:t> AD, </a:t>
            </a:r>
            <a:r>
              <a:rPr lang="en-US" sz="1100" dirty="0" err="1">
                <a:latin typeface="Calibri" panose="020F0502020204030204" pitchFamily="34" charset="0"/>
                <a:cs typeface="Calibri" panose="020F0502020204030204" pitchFamily="34" charset="0"/>
              </a:rPr>
              <a:t>Onder</a:t>
            </a:r>
            <a:r>
              <a:rPr lang="en-US" sz="1100" dirty="0">
                <a:latin typeface="Calibri" panose="020F0502020204030204" pitchFamily="34" charset="0"/>
                <a:cs typeface="Calibri" panose="020F0502020204030204" pitchFamily="34" charset="0"/>
              </a:rPr>
              <a:t> G, </a:t>
            </a:r>
            <a:r>
              <a:rPr lang="en-US" sz="1100" dirty="0" err="1">
                <a:latin typeface="Calibri" panose="020F0502020204030204" pitchFamily="34" charset="0"/>
                <a:cs typeface="Calibri" panose="020F0502020204030204" pitchFamily="34" charset="0"/>
              </a:rPr>
              <a:t>Finne-Soveri</a:t>
            </a:r>
            <a:r>
              <a:rPr lang="en-US" sz="1100" dirty="0">
                <a:latin typeface="Calibri" panose="020F0502020204030204" pitchFamily="34" charset="0"/>
                <a:cs typeface="Calibri" panose="020F0502020204030204" pitchFamily="34" charset="0"/>
              </a:rPr>
              <a:t> H, et al. Physical Restraint and Antipsychotic Medication Use Among Nursing Home Residents With Dementia. Journal of the American Medical Directors Association. 2016;17(2):184.e9-14.</a:t>
            </a:r>
            <a:endParaRPr lang="en-MY" sz="11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286829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18C4FE0-5C9A-461B-9E7F-1B5718096319}"/>
              </a:ext>
            </a:extLst>
          </p:cNvPr>
          <p:cNvGrpSpPr/>
          <p:nvPr/>
        </p:nvGrpSpPr>
        <p:grpSpPr>
          <a:xfrm>
            <a:off x="9040535" y="6078799"/>
            <a:ext cx="3028428" cy="652003"/>
            <a:chOff x="5595456" y="4337108"/>
            <a:chExt cx="3028428" cy="652003"/>
          </a:xfrm>
        </p:grpSpPr>
        <p:sp>
          <p:nvSpPr>
            <p:cNvPr id="6" name="TextBox 5">
              <a:extLst>
                <a:ext uri="{FF2B5EF4-FFF2-40B4-BE49-F238E27FC236}">
                  <a16:creationId xmlns:a16="http://schemas.microsoft.com/office/drawing/2014/main" id="{328E445F-2F77-4093-9B5B-22B8FD6CAC9F}"/>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7" name="Picture 6">
              <a:extLst>
                <a:ext uri="{FF2B5EF4-FFF2-40B4-BE49-F238E27FC236}">
                  <a16:creationId xmlns:a16="http://schemas.microsoft.com/office/drawing/2014/main" id="{2ADE8482-04DF-44DC-9747-454B844C291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pic>
        <p:nvPicPr>
          <p:cNvPr id="8" name="Picture 7">
            <a:extLst>
              <a:ext uri="{FF2B5EF4-FFF2-40B4-BE49-F238E27FC236}">
                <a16:creationId xmlns:a16="http://schemas.microsoft.com/office/drawing/2014/main" id="{440DF205-1E5A-461F-A14C-E7C58543F3F7}"/>
              </a:ext>
            </a:extLst>
          </p:cNvPr>
          <p:cNvPicPr>
            <a:picLocks noChangeAspect="1"/>
          </p:cNvPicPr>
          <p:nvPr/>
        </p:nvPicPr>
        <p:blipFill>
          <a:blip r:embed="rId3"/>
          <a:stretch>
            <a:fillRect/>
          </a:stretch>
        </p:blipFill>
        <p:spPr>
          <a:xfrm>
            <a:off x="800761" y="2319291"/>
            <a:ext cx="10590477" cy="2219418"/>
          </a:xfrm>
          <a:prstGeom prst="rect">
            <a:avLst/>
          </a:prstGeom>
          <a:ln>
            <a:noFill/>
          </a:ln>
          <a:effectLst>
            <a:outerShdw blurRad="292100" dist="139700" dir="2700000" algn="tl" rotWithShape="0">
              <a:srgbClr val="333333">
                <a:alpha val="65000"/>
              </a:srgbClr>
            </a:outerShdw>
          </a:effectLst>
        </p:spPr>
      </p:pic>
      <p:sp>
        <p:nvSpPr>
          <p:cNvPr id="10" name="TextBox 9">
            <a:extLst>
              <a:ext uri="{FF2B5EF4-FFF2-40B4-BE49-F238E27FC236}">
                <a16:creationId xmlns:a16="http://schemas.microsoft.com/office/drawing/2014/main" id="{343C7814-46D3-4C2D-E83D-BD59436102C7}"/>
              </a:ext>
            </a:extLst>
          </p:cNvPr>
          <p:cNvSpPr txBox="1"/>
          <p:nvPr/>
        </p:nvSpPr>
        <p:spPr>
          <a:xfrm>
            <a:off x="624979" y="511444"/>
            <a:ext cx="6098796" cy="707886"/>
          </a:xfrm>
          <a:prstGeom prst="rect">
            <a:avLst/>
          </a:prstGeom>
          <a:noFill/>
        </p:spPr>
        <p:txBody>
          <a:bodyPr wrap="square">
            <a:spAutoFit/>
          </a:bodyPr>
          <a:lstStyle/>
          <a:p>
            <a:r>
              <a:rPr kumimoji="0" lang="en-MY" sz="4000" b="1" i="0" u="none" strike="noStrike" kern="1200" cap="none" spc="0" normalizeH="0" baseline="0" noProof="0" dirty="0">
                <a:ln>
                  <a:noFill/>
                </a:ln>
                <a:solidFill>
                  <a:srgbClr val="AD84C6">
                    <a:lumMod val="75000"/>
                  </a:srgbClr>
                </a:solidFill>
                <a:effectLst/>
                <a:uLnTx/>
                <a:uFillTx/>
                <a:latin typeface="Trebuchet MS" panose="020B0603020202020204"/>
                <a:ea typeface="+mj-ea"/>
                <a:cs typeface="Aharoni" panose="02010803020104030203" pitchFamily="2" charset="-79"/>
              </a:rPr>
              <a:t>Take Home Messages</a:t>
            </a:r>
            <a:endParaRPr lang="en-MY" dirty="0"/>
          </a:p>
        </p:txBody>
      </p:sp>
    </p:spTree>
    <p:extLst>
      <p:ext uri="{BB962C8B-B14F-4D97-AF65-F5344CB8AC3E}">
        <p14:creationId xmlns:p14="http://schemas.microsoft.com/office/powerpoint/2010/main" val="32431171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C53CD-56F6-4611-B484-E0E568BBA3FB}"/>
              </a:ext>
            </a:extLst>
          </p:cNvPr>
          <p:cNvSpPr>
            <a:spLocks noGrp="1"/>
          </p:cNvSpPr>
          <p:nvPr>
            <p:ph type="title"/>
          </p:nvPr>
        </p:nvSpPr>
        <p:spPr>
          <a:xfrm>
            <a:off x="2834643" y="2292304"/>
            <a:ext cx="5350568" cy="1320800"/>
          </a:xfrm>
        </p:spPr>
        <p:txBody>
          <a:bodyPr>
            <a:normAutofit/>
          </a:bodyPr>
          <a:lstStyle/>
          <a:p>
            <a:pPr algn="ctr"/>
            <a:r>
              <a:rPr lang="en-MY" sz="6600" b="1" dirty="0">
                <a:solidFill>
                  <a:schemeClr val="accent1">
                    <a:lumMod val="75000"/>
                  </a:schemeClr>
                </a:solidFill>
                <a:latin typeface="Aharoni" panose="02010803020104030203" pitchFamily="2" charset="-79"/>
                <a:cs typeface="Aharoni" panose="02010803020104030203" pitchFamily="2" charset="-79"/>
              </a:rPr>
              <a:t>Thank You</a:t>
            </a:r>
          </a:p>
        </p:txBody>
      </p:sp>
      <p:grpSp>
        <p:nvGrpSpPr>
          <p:cNvPr id="8" name="Group 7">
            <a:extLst>
              <a:ext uri="{FF2B5EF4-FFF2-40B4-BE49-F238E27FC236}">
                <a16:creationId xmlns:a16="http://schemas.microsoft.com/office/drawing/2014/main" id="{40593AED-8542-422A-9ED1-36D36F60C36C}"/>
              </a:ext>
            </a:extLst>
          </p:cNvPr>
          <p:cNvGrpSpPr/>
          <p:nvPr/>
        </p:nvGrpSpPr>
        <p:grpSpPr>
          <a:xfrm>
            <a:off x="3623803" y="3340224"/>
            <a:ext cx="3772248" cy="1092879"/>
            <a:chOff x="3906936" y="3429000"/>
            <a:chExt cx="3772248" cy="1092879"/>
          </a:xfrm>
        </p:grpSpPr>
        <p:sp>
          <p:nvSpPr>
            <p:cNvPr id="4" name="TextBox 3">
              <a:extLst>
                <a:ext uri="{FF2B5EF4-FFF2-40B4-BE49-F238E27FC236}">
                  <a16:creationId xmlns:a16="http://schemas.microsoft.com/office/drawing/2014/main" id="{C0139F4C-8E8E-432E-B562-12F9C51890BD}"/>
                </a:ext>
              </a:extLst>
            </p:cNvPr>
            <p:cNvSpPr txBox="1"/>
            <p:nvPr/>
          </p:nvSpPr>
          <p:spPr>
            <a:xfrm>
              <a:off x="3906936" y="3613104"/>
              <a:ext cx="3772248" cy="738664"/>
            </a:xfrm>
            <a:prstGeom prst="rect">
              <a:avLst/>
            </a:prstGeom>
            <a:solidFill>
              <a:srgbClr val="EFCEFE"/>
            </a:solidFill>
          </p:spPr>
          <p:txBody>
            <a:bodyPr wrap="square" rtlCol="0">
              <a:spAutoFit/>
            </a:bodyPr>
            <a:lstStyle/>
            <a:p>
              <a:pPr marL="896938" algn="ctr"/>
              <a:r>
                <a:rPr lang="en-MY" sz="1400" dirty="0">
                  <a:latin typeface="Berlin Sans FB Demi" panose="020E0802020502020306" pitchFamily="34" charset="0"/>
                </a:rPr>
                <a:t>Training of Core Trainers on </a:t>
              </a:r>
            </a:p>
            <a:p>
              <a:pPr marL="896938" algn="ctr"/>
              <a:r>
                <a:rPr lang="en-MY" sz="1400" dirty="0">
                  <a:latin typeface="Berlin Sans FB Demi" panose="020E0802020502020306" pitchFamily="34" charset="0"/>
                </a:rPr>
                <a:t>CPG Management of Dementia (Third Edition)</a:t>
              </a:r>
            </a:p>
          </p:txBody>
        </p:sp>
        <p:pic>
          <p:nvPicPr>
            <p:cNvPr id="7" name="Picture 6">
              <a:extLst>
                <a:ext uri="{FF2B5EF4-FFF2-40B4-BE49-F238E27FC236}">
                  <a16:creationId xmlns:a16="http://schemas.microsoft.com/office/drawing/2014/main" id="{CEC0418B-32DF-4EB8-B575-F76303EEA2D8}"/>
                </a:ext>
              </a:extLst>
            </p:cNvPr>
            <p:cNvPicPr>
              <a:picLocks noChangeAspect="1"/>
            </p:cNvPicPr>
            <p:nvPr/>
          </p:nvPicPr>
          <p:blipFill>
            <a:blip r:embed="rId2"/>
            <a:stretch>
              <a:fillRect/>
            </a:stretch>
          </p:blipFill>
          <p:spPr>
            <a:xfrm>
              <a:off x="4051517" y="3429000"/>
              <a:ext cx="710464" cy="1092879"/>
            </a:xfrm>
            <a:prstGeom prst="rect">
              <a:avLst/>
            </a:prstGeom>
            <a:ln>
              <a:solidFill>
                <a:schemeClr val="accent1">
                  <a:lumMod val="75000"/>
                </a:schemeClr>
              </a:solidFill>
            </a:ln>
          </p:spPr>
        </p:pic>
      </p:grpSp>
    </p:spTree>
    <p:extLst>
      <p:ext uri="{BB962C8B-B14F-4D97-AF65-F5344CB8AC3E}">
        <p14:creationId xmlns:p14="http://schemas.microsoft.com/office/powerpoint/2010/main" val="26299358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alpha val="53000"/>
          </a:schemeClr>
        </a:solid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6F3C5E27-84F8-40E6-AA16-D041A56DBD5B}"/>
              </a:ext>
            </a:extLst>
          </p:cNvPr>
          <p:cNvGrpSpPr/>
          <p:nvPr/>
        </p:nvGrpSpPr>
        <p:grpSpPr>
          <a:xfrm>
            <a:off x="9040535" y="6078799"/>
            <a:ext cx="3028428" cy="652003"/>
            <a:chOff x="5595456" y="4337108"/>
            <a:chExt cx="3028428" cy="652003"/>
          </a:xfrm>
        </p:grpSpPr>
        <p:sp>
          <p:nvSpPr>
            <p:cNvPr id="10" name="TextBox 9">
              <a:extLst>
                <a:ext uri="{FF2B5EF4-FFF2-40B4-BE49-F238E27FC236}">
                  <a16:creationId xmlns:a16="http://schemas.microsoft.com/office/drawing/2014/main" id="{6D50498E-91E7-419A-B5BF-F89F5DAFAB07}"/>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17" name="Picture 16">
              <a:extLst>
                <a:ext uri="{FF2B5EF4-FFF2-40B4-BE49-F238E27FC236}">
                  <a16:creationId xmlns:a16="http://schemas.microsoft.com/office/drawing/2014/main" id="{62B1AB94-AABB-4262-9D9C-05390BA8C7B4}"/>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19" name="Title 18">
            <a:extLst>
              <a:ext uri="{FF2B5EF4-FFF2-40B4-BE49-F238E27FC236}">
                <a16:creationId xmlns:a16="http://schemas.microsoft.com/office/drawing/2014/main" id="{0BB481AD-73B0-4384-AE57-6887D03E3676}"/>
              </a:ext>
            </a:extLst>
          </p:cNvPr>
          <p:cNvSpPr>
            <a:spLocks noGrp="1"/>
          </p:cNvSpPr>
          <p:nvPr>
            <p:ph type="title"/>
          </p:nvPr>
        </p:nvSpPr>
        <p:spPr>
          <a:xfrm>
            <a:off x="677334" y="337590"/>
            <a:ext cx="8596668" cy="1275126"/>
          </a:xfrm>
        </p:spPr>
        <p:txBody>
          <a:bodyPr>
            <a:normAutofit/>
          </a:bodyPr>
          <a:lstStyle/>
          <a:p>
            <a:r>
              <a:rPr lang="en-MY" sz="4400" b="1" dirty="0">
                <a:solidFill>
                  <a:schemeClr val="accent1">
                    <a:lumMod val="75000"/>
                  </a:schemeClr>
                </a:solidFill>
                <a:cs typeface="Aharoni" panose="02010803020104030203" pitchFamily="2" charset="-79"/>
              </a:rPr>
              <a:t>Learning Objectives</a:t>
            </a:r>
          </a:p>
        </p:txBody>
      </p:sp>
      <p:sp>
        <p:nvSpPr>
          <p:cNvPr id="20" name="Content Placeholder 19">
            <a:extLst>
              <a:ext uri="{FF2B5EF4-FFF2-40B4-BE49-F238E27FC236}">
                <a16:creationId xmlns:a16="http://schemas.microsoft.com/office/drawing/2014/main" id="{FA9791D2-5149-4283-8E49-10EF83595C78}"/>
              </a:ext>
            </a:extLst>
          </p:cNvPr>
          <p:cNvSpPr>
            <a:spLocks noGrp="1"/>
          </p:cNvSpPr>
          <p:nvPr>
            <p:ph idx="1"/>
          </p:nvPr>
        </p:nvSpPr>
        <p:spPr>
          <a:xfrm>
            <a:off x="677334" y="1669143"/>
            <a:ext cx="8596668" cy="3880773"/>
          </a:xfrm>
        </p:spPr>
        <p:txBody>
          <a:bodyPr>
            <a:normAutofit fontScale="85000" lnSpcReduction="20000"/>
          </a:bodyPr>
          <a:lstStyle/>
          <a:p>
            <a:pPr marL="514350" indent="-514350">
              <a:buAutoNum type="arabicPeriod"/>
            </a:pPr>
            <a:r>
              <a:rPr lang="en-US" sz="3200" dirty="0">
                <a:latin typeface="Calibri" panose="020F0502020204030204" pitchFamily="34" charset="0"/>
                <a:cs typeface="Calibri" panose="020F0502020204030204" pitchFamily="34" charset="0"/>
              </a:rPr>
              <a:t>To understand about the importance of Advance Care Planning (ACP) </a:t>
            </a:r>
          </a:p>
          <a:p>
            <a:pPr marL="514350" indent="-514350">
              <a:buAutoNum type="arabicPeriod"/>
            </a:pPr>
            <a:r>
              <a:rPr lang="en-US" sz="3200" dirty="0">
                <a:latin typeface="Calibri" panose="020F0502020204030204" pitchFamily="34" charset="0"/>
                <a:cs typeface="Calibri" panose="020F0502020204030204" pitchFamily="34" charset="0"/>
              </a:rPr>
              <a:t>To be familiar with the conduct of ACP discussion with PWD and family members  </a:t>
            </a:r>
          </a:p>
          <a:p>
            <a:pPr marL="514350" indent="-514350">
              <a:buAutoNum type="arabicPeriod"/>
            </a:pPr>
            <a:r>
              <a:rPr lang="en-US" sz="3200" dirty="0">
                <a:latin typeface="Calibri" panose="020F0502020204030204" pitchFamily="34" charset="0"/>
                <a:cs typeface="Calibri" panose="020F0502020204030204" pitchFamily="34" charset="0"/>
              </a:rPr>
              <a:t>To learn about evidence-based recommendations on end-of-life care management: </a:t>
            </a:r>
          </a:p>
          <a:p>
            <a:pPr marL="914400" lvl="1" indent="-377825">
              <a:buFont typeface="Wingdings" panose="05000000000000000000" pitchFamily="2" charset="2"/>
              <a:buChar char="§"/>
            </a:pPr>
            <a:r>
              <a:rPr lang="en-US" sz="3000" dirty="0">
                <a:latin typeface="Calibri" panose="020F0502020204030204" pitchFamily="34" charset="0"/>
                <a:cs typeface="Calibri" panose="020F0502020204030204" pitchFamily="34" charset="0"/>
              </a:rPr>
              <a:t>Artificial feeding </a:t>
            </a:r>
          </a:p>
          <a:p>
            <a:pPr marL="914400" lvl="1" indent="-377825">
              <a:buFont typeface="Wingdings" panose="05000000000000000000" pitchFamily="2" charset="2"/>
              <a:buChar char="§"/>
            </a:pPr>
            <a:r>
              <a:rPr lang="en-US" sz="3000" dirty="0">
                <a:latin typeface="Calibri" panose="020F0502020204030204" pitchFamily="34" charset="0"/>
                <a:cs typeface="Calibri" panose="020F0502020204030204" pitchFamily="34" charset="0"/>
              </a:rPr>
              <a:t>Pain management </a:t>
            </a:r>
          </a:p>
          <a:p>
            <a:pPr marL="914400" lvl="1" indent="-377825">
              <a:buFont typeface="Wingdings" panose="05000000000000000000" pitchFamily="2" charset="2"/>
              <a:buChar char="§"/>
            </a:pPr>
            <a:r>
              <a:rPr lang="en-US" sz="3000" dirty="0">
                <a:latin typeface="Calibri" panose="020F0502020204030204" pitchFamily="34" charset="0"/>
                <a:cs typeface="Calibri" panose="020F0502020204030204" pitchFamily="34" charset="0"/>
              </a:rPr>
              <a:t>Physical restraints</a:t>
            </a:r>
          </a:p>
        </p:txBody>
      </p:sp>
    </p:spTree>
    <p:extLst>
      <p:ext uri="{BB962C8B-B14F-4D97-AF65-F5344CB8AC3E}">
        <p14:creationId xmlns:p14="http://schemas.microsoft.com/office/powerpoint/2010/main" val="22120742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5EC9E-2390-42A1-B803-699FCE040F24}"/>
              </a:ext>
            </a:extLst>
          </p:cNvPr>
          <p:cNvSpPr>
            <a:spLocks noGrp="1"/>
          </p:cNvSpPr>
          <p:nvPr>
            <p:ph type="title"/>
          </p:nvPr>
        </p:nvSpPr>
        <p:spPr>
          <a:xfrm>
            <a:off x="615190" y="343269"/>
            <a:ext cx="8596668" cy="1320800"/>
          </a:xfrm>
        </p:spPr>
        <p:txBody>
          <a:bodyPr>
            <a:normAutofit/>
          </a:bodyPr>
          <a:lstStyle/>
          <a:p>
            <a:r>
              <a:rPr lang="en-US" sz="4000" b="1" dirty="0">
                <a:solidFill>
                  <a:schemeClr val="accent1">
                    <a:lumMod val="75000"/>
                  </a:schemeClr>
                </a:solidFill>
              </a:rPr>
              <a:t>Palliative and End-of-life Care </a:t>
            </a:r>
            <a:endParaRPr lang="en-MY"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209F459E-E20E-45B1-B888-69DDE45C00C9}"/>
              </a:ext>
            </a:extLst>
          </p:cNvPr>
          <p:cNvSpPr>
            <a:spLocks noGrp="1"/>
          </p:cNvSpPr>
          <p:nvPr>
            <p:ph idx="1"/>
          </p:nvPr>
        </p:nvSpPr>
        <p:spPr>
          <a:xfrm>
            <a:off x="798990" y="1567031"/>
            <a:ext cx="4776187" cy="4860402"/>
          </a:xfrm>
        </p:spPr>
        <p:txBody>
          <a:bodyPr>
            <a:normAutofit lnSpcReduction="10000"/>
          </a:bodyPr>
          <a:lstStyle/>
          <a:p>
            <a:pPr algn="just"/>
            <a:r>
              <a:rPr lang="en-US" sz="2800" dirty="0">
                <a:latin typeface="Calibri" panose="020F0502020204030204" pitchFamily="34" charset="0"/>
                <a:cs typeface="Calibri" panose="020F0502020204030204" pitchFamily="34" charset="0"/>
              </a:rPr>
              <a:t>P</a:t>
            </a:r>
            <a:r>
              <a:rPr lang="en-US" sz="2800" b="0" i="0" u="none" strike="noStrike" baseline="0" dirty="0">
                <a:latin typeface="Calibri" panose="020F0502020204030204" pitchFamily="34" charset="0"/>
                <a:cs typeface="Calibri" panose="020F0502020204030204" pitchFamily="34" charset="0"/>
              </a:rPr>
              <a:t>alliative care should be initiated at the time of diagnosis throughout different stages of illness. </a:t>
            </a:r>
          </a:p>
          <a:p>
            <a:pPr algn="just"/>
            <a:r>
              <a:rPr lang="en-US" sz="2800" b="0" i="0" u="none" strike="noStrike" baseline="0" dirty="0">
                <a:latin typeface="Calibri" panose="020F0502020204030204" pitchFamily="34" charset="0"/>
                <a:cs typeface="Calibri" panose="020F0502020204030204" pitchFamily="34" charset="0"/>
              </a:rPr>
              <a:t>As the disease progressed and the PWD become more dependent, the palliative care components should be more </a:t>
            </a:r>
            <a:r>
              <a:rPr lang="en-US" sz="2800" b="0" i="0" u="none" strike="noStrike" baseline="0" dirty="0" err="1">
                <a:latin typeface="Calibri" panose="020F0502020204030204" pitchFamily="34" charset="0"/>
                <a:cs typeface="Calibri" panose="020F0502020204030204" pitchFamily="34" charset="0"/>
              </a:rPr>
              <a:t>emphasised</a:t>
            </a:r>
            <a:r>
              <a:rPr lang="en-US" sz="2800" b="0" i="0" u="none" strike="noStrike" baseline="0" dirty="0">
                <a:latin typeface="Calibri" panose="020F0502020204030204" pitchFamily="34" charset="0"/>
                <a:cs typeface="Calibri" panose="020F0502020204030204" pitchFamily="34" charset="0"/>
              </a:rPr>
              <a:t> in their management to achieve the best </a:t>
            </a:r>
            <a:r>
              <a:rPr lang="en-MY" sz="2800" b="0" i="0" u="none" strike="noStrike" baseline="0" dirty="0">
                <a:latin typeface="Calibri" panose="020F0502020204030204" pitchFamily="34" charset="0"/>
                <a:cs typeface="Calibri" panose="020F0502020204030204" pitchFamily="34" charset="0"/>
              </a:rPr>
              <a:t>quality of life.</a:t>
            </a:r>
            <a:endParaRPr lang="en-MY" sz="2800" dirty="0">
              <a:latin typeface="Calibri" panose="020F0502020204030204" pitchFamily="34" charset="0"/>
              <a:cs typeface="Calibri" panose="020F0502020204030204" pitchFamily="34" charset="0"/>
            </a:endParaRPr>
          </a:p>
        </p:txBody>
      </p:sp>
      <p:grpSp>
        <p:nvGrpSpPr>
          <p:cNvPr id="5" name="Group 4">
            <a:extLst>
              <a:ext uri="{FF2B5EF4-FFF2-40B4-BE49-F238E27FC236}">
                <a16:creationId xmlns:a16="http://schemas.microsoft.com/office/drawing/2014/main" id="{9B15AA74-22AF-4522-9630-9BCB01DF0917}"/>
              </a:ext>
            </a:extLst>
          </p:cNvPr>
          <p:cNvGrpSpPr/>
          <p:nvPr/>
        </p:nvGrpSpPr>
        <p:grpSpPr>
          <a:xfrm>
            <a:off x="9040535" y="6078799"/>
            <a:ext cx="3028428" cy="652003"/>
            <a:chOff x="5595456" y="4337108"/>
            <a:chExt cx="3028428" cy="652003"/>
          </a:xfrm>
        </p:grpSpPr>
        <p:sp>
          <p:nvSpPr>
            <p:cNvPr id="6" name="TextBox 5">
              <a:extLst>
                <a:ext uri="{FF2B5EF4-FFF2-40B4-BE49-F238E27FC236}">
                  <a16:creationId xmlns:a16="http://schemas.microsoft.com/office/drawing/2014/main" id="{25EF42CC-F58F-4204-A8CA-61762BE69CF3}"/>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7" name="Picture 6">
              <a:extLst>
                <a:ext uri="{FF2B5EF4-FFF2-40B4-BE49-F238E27FC236}">
                  <a16:creationId xmlns:a16="http://schemas.microsoft.com/office/drawing/2014/main" id="{2275E1D9-EDA4-4AB4-911A-D409B6117806}"/>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pic>
        <p:nvPicPr>
          <p:cNvPr id="4" name="Picture 3">
            <a:extLst>
              <a:ext uri="{FF2B5EF4-FFF2-40B4-BE49-F238E27FC236}">
                <a16:creationId xmlns:a16="http://schemas.microsoft.com/office/drawing/2014/main" id="{2AAD5EA7-E377-42A4-9604-C343246F2613}"/>
              </a:ext>
            </a:extLst>
          </p:cNvPr>
          <p:cNvPicPr>
            <a:picLocks noChangeAspect="1"/>
          </p:cNvPicPr>
          <p:nvPr/>
        </p:nvPicPr>
        <p:blipFill>
          <a:blip r:embed="rId3"/>
          <a:stretch>
            <a:fillRect/>
          </a:stretch>
        </p:blipFill>
        <p:spPr>
          <a:xfrm>
            <a:off x="5993421" y="1453857"/>
            <a:ext cx="5583389" cy="468136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5143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376AC-F83A-43BF-B215-BDB1902DE622}"/>
              </a:ext>
            </a:extLst>
          </p:cNvPr>
          <p:cNvSpPr>
            <a:spLocks noGrp="1"/>
          </p:cNvSpPr>
          <p:nvPr>
            <p:ph type="title"/>
          </p:nvPr>
        </p:nvSpPr>
        <p:spPr/>
        <p:txBody>
          <a:bodyPr>
            <a:normAutofit/>
          </a:bodyPr>
          <a:lstStyle/>
          <a:p>
            <a:r>
              <a:rPr lang="en-US" sz="4000" b="1" dirty="0">
                <a:solidFill>
                  <a:schemeClr val="accent1">
                    <a:lumMod val="75000"/>
                  </a:schemeClr>
                </a:solidFill>
              </a:rPr>
              <a:t>Advance Care Planning (ACP) </a:t>
            </a:r>
            <a:endParaRPr lang="en-MY" sz="4000" b="1" dirty="0">
              <a:solidFill>
                <a:schemeClr val="accent1">
                  <a:lumMod val="75000"/>
                </a:schemeClr>
              </a:solidFill>
            </a:endParaRPr>
          </a:p>
        </p:txBody>
      </p:sp>
      <p:sp>
        <p:nvSpPr>
          <p:cNvPr id="3" name="Content Placeholder 2">
            <a:extLst>
              <a:ext uri="{FF2B5EF4-FFF2-40B4-BE49-F238E27FC236}">
                <a16:creationId xmlns:a16="http://schemas.microsoft.com/office/drawing/2014/main" id="{60286F80-917E-4940-9F10-A98EE9E43BFC}"/>
              </a:ext>
            </a:extLst>
          </p:cNvPr>
          <p:cNvSpPr>
            <a:spLocks noGrp="1"/>
          </p:cNvSpPr>
          <p:nvPr>
            <p:ph idx="1"/>
          </p:nvPr>
        </p:nvSpPr>
        <p:spPr>
          <a:xfrm>
            <a:off x="677333" y="1544715"/>
            <a:ext cx="8937183" cy="4703685"/>
          </a:xfrm>
        </p:spPr>
        <p:txBody>
          <a:bodyPr>
            <a:normAutofit fontScale="92500"/>
          </a:bodyPr>
          <a:lstStyle/>
          <a:p>
            <a:pPr algn="just"/>
            <a:r>
              <a:rPr lang="en-US" sz="2400" b="0" i="0" u="none" strike="noStrike" baseline="0" dirty="0">
                <a:latin typeface="Calibri" panose="020F0502020204030204" pitchFamily="34" charset="0"/>
                <a:cs typeface="Calibri" panose="020F0502020204030204" pitchFamily="34" charset="0"/>
              </a:rPr>
              <a:t>ACP is a process of discussing and recording PWD’s wishes, values and preferences of future care together with their family members and HCP which will take effect once the PWD lose their capacity to make decision.</a:t>
            </a:r>
          </a:p>
          <a:p>
            <a:pPr algn="just"/>
            <a:r>
              <a:rPr lang="en-US" sz="2400" b="0" i="0" u="none" strike="noStrike" baseline="0" dirty="0">
                <a:latin typeface="Calibri" panose="020F0502020204030204" pitchFamily="34" charset="0"/>
                <a:cs typeface="Calibri" panose="020F0502020204030204" pitchFamily="34" charset="0"/>
              </a:rPr>
              <a:t>Every PWD has the right to plan ahead for their future when they still have the capability to make decision. Hence, ACP should be discussed with PWD and their family members as early as possible after the diagnosis is established.</a:t>
            </a:r>
          </a:p>
          <a:p>
            <a:pPr algn="just"/>
            <a:r>
              <a:rPr lang="en-US" sz="2400" b="0" i="0" u="none" strike="noStrike" baseline="0" dirty="0">
                <a:latin typeface="Calibri" panose="020F0502020204030204" pitchFamily="34" charset="0"/>
                <a:cs typeface="Calibri" panose="020F0502020204030204" pitchFamily="34" charset="0"/>
              </a:rPr>
              <a:t>PWD and their family members are allowed to review and change any advance statements they have made as the disease progresses.</a:t>
            </a:r>
            <a:r>
              <a:rPr lang="en-US" sz="2400" b="0" i="0" u="none" strike="noStrike" baseline="30000" dirty="0">
                <a:latin typeface="Calibri" panose="020F0502020204030204" pitchFamily="34" charset="0"/>
                <a:cs typeface="Calibri" panose="020F0502020204030204" pitchFamily="34" charset="0"/>
              </a:rPr>
              <a:t>42 </a:t>
            </a:r>
          </a:p>
          <a:p>
            <a:pPr algn="just"/>
            <a:r>
              <a:rPr lang="en-US" sz="2400" b="0" i="0" u="none" strike="noStrike" baseline="0" dirty="0">
                <a:latin typeface="Calibri" panose="020F0502020204030204" pitchFamily="34" charset="0"/>
                <a:cs typeface="Calibri" panose="020F0502020204030204" pitchFamily="34" charset="0"/>
              </a:rPr>
              <a:t>ACP significantly reduced inappropriate hospital admissions </a:t>
            </a:r>
            <a:r>
              <a:rPr lang="en-MY" sz="2400" b="0" i="0" u="none" strike="noStrike" baseline="0" dirty="0">
                <a:latin typeface="Calibri" panose="020F0502020204030204" pitchFamily="34" charset="0"/>
                <a:cs typeface="Calibri" panose="020F0502020204030204" pitchFamily="34" charset="0"/>
              </a:rPr>
              <a:t>and healthcare costs.</a:t>
            </a:r>
            <a:r>
              <a:rPr lang="en-MY" sz="2400" b="0" i="0" u="none" strike="noStrike" baseline="30000" dirty="0">
                <a:latin typeface="Calibri" panose="020F0502020204030204" pitchFamily="34" charset="0"/>
                <a:cs typeface="Calibri" panose="020F0502020204030204" pitchFamily="34" charset="0"/>
              </a:rPr>
              <a:t>143</a:t>
            </a:r>
            <a:endParaRPr lang="en-MY" sz="2400" baseline="30000" dirty="0">
              <a:latin typeface="Calibri" panose="020F0502020204030204" pitchFamily="34" charset="0"/>
              <a:cs typeface="Calibri" panose="020F0502020204030204" pitchFamily="34" charset="0"/>
            </a:endParaRPr>
          </a:p>
        </p:txBody>
      </p:sp>
      <p:grpSp>
        <p:nvGrpSpPr>
          <p:cNvPr id="4" name="Group 3">
            <a:extLst>
              <a:ext uri="{FF2B5EF4-FFF2-40B4-BE49-F238E27FC236}">
                <a16:creationId xmlns:a16="http://schemas.microsoft.com/office/drawing/2014/main" id="{EB10AB78-0AA2-44AF-8669-DC83AA09157B}"/>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EA285FDF-C44E-4F1C-B74C-5898D9C4BB69}"/>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8446132E-51E3-42F8-9ED8-D8898D89E8D6}"/>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8" name="TextBox 7">
            <a:extLst>
              <a:ext uri="{FF2B5EF4-FFF2-40B4-BE49-F238E27FC236}">
                <a16:creationId xmlns:a16="http://schemas.microsoft.com/office/drawing/2014/main" id="{8BC22CBD-6622-744E-01AF-8A4662E884F0}"/>
              </a:ext>
            </a:extLst>
          </p:cNvPr>
          <p:cNvSpPr txBox="1"/>
          <p:nvPr/>
        </p:nvSpPr>
        <p:spPr>
          <a:xfrm>
            <a:off x="457931" y="6012115"/>
            <a:ext cx="8384796" cy="769441"/>
          </a:xfrm>
          <a:prstGeom prst="rect">
            <a:avLst/>
          </a:prstGeom>
          <a:noFill/>
        </p:spPr>
        <p:txBody>
          <a:bodyPr wrap="square">
            <a:spAutoFit/>
          </a:bodyPr>
          <a:lstStyle/>
          <a:p>
            <a:pPr marL="360363" indent="-360363" algn="just">
              <a:buFont typeface="+mj-lt"/>
              <a:buAutoNum type="arabicPeriod" startAt="42"/>
            </a:pPr>
            <a:r>
              <a:rPr lang="en-US" sz="1100" dirty="0">
                <a:latin typeface="Calibri" panose="020F0502020204030204" pitchFamily="34" charset="0"/>
                <a:cs typeface="Calibri" panose="020F0502020204030204" pitchFamily="34" charset="0"/>
              </a:rPr>
              <a:t>National Institute for Health and Care Excellence (NICE). Dementia: assessment, management and support for people living with dementia and their </a:t>
            </a:r>
            <a:r>
              <a:rPr lang="en-US" sz="1100" dirty="0" err="1">
                <a:latin typeface="Calibri" panose="020F0502020204030204" pitchFamily="34" charset="0"/>
                <a:cs typeface="Calibri" panose="020F0502020204030204" pitchFamily="34" charset="0"/>
              </a:rPr>
              <a:t>carers</a:t>
            </a:r>
            <a:r>
              <a:rPr lang="en-US" sz="1100" dirty="0">
                <a:latin typeface="Calibri" panose="020F0502020204030204" pitchFamily="34" charset="0"/>
                <a:cs typeface="Calibri" panose="020F0502020204030204" pitchFamily="34" charset="0"/>
              </a:rPr>
              <a:t>. London: NICE; 2018.</a:t>
            </a:r>
            <a:endParaRPr lang="en-MY" sz="1100" dirty="0">
              <a:latin typeface="Calibri" panose="020F0502020204030204" pitchFamily="34" charset="0"/>
              <a:cs typeface="Calibri" panose="020F0502020204030204" pitchFamily="34" charset="0"/>
            </a:endParaRPr>
          </a:p>
          <a:p>
            <a:pPr marL="360363" indent="-360363" algn="just">
              <a:buFont typeface="+mj-lt"/>
              <a:buAutoNum type="arabicPeriod" startAt="143"/>
            </a:pPr>
            <a:r>
              <a:rPr lang="en-MY" sz="1100" dirty="0">
                <a:latin typeface="Calibri" panose="020F0502020204030204" pitchFamily="34" charset="0"/>
                <a:cs typeface="Calibri" panose="020F0502020204030204" pitchFamily="34" charset="0"/>
              </a:rPr>
              <a:t>Robinson L, Dickinson C, Rousseau N, et al. A systematic review of the effectiveness of advance care planning interventions for people with cognitive impairment and dementia. Age and ageing. 2012;41(2):263-9.</a:t>
            </a:r>
          </a:p>
        </p:txBody>
      </p:sp>
    </p:spTree>
    <p:extLst>
      <p:ext uri="{BB962C8B-B14F-4D97-AF65-F5344CB8AC3E}">
        <p14:creationId xmlns:p14="http://schemas.microsoft.com/office/powerpoint/2010/main" val="4094919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2FD223-5B7C-40AD-9AA1-4998E4B4B9E1}"/>
              </a:ext>
            </a:extLst>
          </p:cNvPr>
          <p:cNvSpPr>
            <a:spLocks noGrp="1"/>
          </p:cNvSpPr>
          <p:nvPr>
            <p:ph type="title"/>
          </p:nvPr>
        </p:nvSpPr>
        <p:spPr>
          <a:xfrm>
            <a:off x="497800" y="609600"/>
            <a:ext cx="9239023" cy="1320800"/>
          </a:xfrm>
        </p:spPr>
        <p:txBody>
          <a:bodyPr>
            <a:normAutofit fontScale="90000"/>
          </a:bodyPr>
          <a:lstStyle/>
          <a:p>
            <a:r>
              <a:rPr lang="en-US" sz="4400" b="1" i="0" u="none" strike="noStrike" baseline="0" dirty="0">
                <a:solidFill>
                  <a:schemeClr val="accent1">
                    <a:lumMod val="75000"/>
                  </a:schemeClr>
                </a:solidFill>
                <a:cs typeface="Calibri" panose="020F0502020204030204" pitchFamily="34" charset="0"/>
              </a:rPr>
              <a:t>The discussion of ACP should include:</a:t>
            </a:r>
            <a:endParaRPr lang="en-MY" b="1" dirty="0">
              <a:solidFill>
                <a:schemeClr val="accent1">
                  <a:lumMod val="75000"/>
                </a:schemeClr>
              </a:solidFill>
              <a:cs typeface="Calibri" panose="020F0502020204030204" pitchFamily="34" charset="0"/>
            </a:endParaRPr>
          </a:p>
        </p:txBody>
      </p:sp>
      <p:sp>
        <p:nvSpPr>
          <p:cNvPr id="3" name="Content Placeholder 2">
            <a:extLst>
              <a:ext uri="{FF2B5EF4-FFF2-40B4-BE49-F238E27FC236}">
                <a16:creationId xmlns:a16="http://schemas.microsoft.com/office/drawing/2014/main" id="{6677D9E8-D1B1-44CC-987F-DF42FD0FA45B}"/>
              </a:ext>
            </a:extLst>
          </p:cNvPr>
          <p:cNvSpPr>
            <a:spLocks noGrp="1"/>
          </p:cNvSpPr>
          <p:nvPr>
            <p:ph idx="1"/>
          </p:nvPr>
        </p:nvSpPr>
        <p:spPr>
          <a:xfrm>
            <a:off x="677334" y="1793289"/>
            <a:ext cx="8596668" cy="4248073"/>
          </a:xfrm>
        </p:spPr>
        <p:txBody>
          <a:bodyPr>
            <a:normAutofit/>
          </a:bodyPr>
          <a:lstStyle/>
          <a:p>
            <a:pPr lvl="1" algn="just">
              <a:spcBef>
                <a:spcPts val="600"/>
              </a:spcBef>
            </a:pPr>
            <a:r>
              <a:rPr lang="en-MY" sz="2800" b="0" i="0" u="none" strike="noStrike" baseline="0" dirty="0">
                <a:latin typeface="Calibri" panose="020F0502020204030204" pitchFamily="34" charset="0"/>
                <a:cs typeface="Calibri" panose="020F0502020204030204" pitchFamily="34" charset="0"/>
              </a:rPr>
              <a:t>benefits of planning ahead</a:t>
            </a:r>
          </a:p>
          <a:p>
            <a:pPr lvl="1" algn="just">
              <a:spcBef>
                <a:spcPts val="600"/>
              </a:spcBef>
            </a:pPr>
            <a:r>
              <a:rPr lang="en-US" sz="2800" b="0" i="0" u="none" strike="noStrike" baseline="0" dirty="0">
                <a:latin typeface="Calibri" panose="020F0502020204030204" pitchFamily="34" charset="0"/>
                <a:cs typeface="Calibri" panose="020F0502020204030204" pitchFamily="34" charset="0"/>
              </a:rPr>
              <a:t>PWD’s proxy or substitute decision-maker when the PWD lacks </a:t>
            </a:r>
            <a:r>
              <a:rPr lang="en-MY" sz="2800" b="0" i="0" u="none" strike="noStrike" baseline="0" dirty="0">
                <a:latin typeface="Calibri" panose="020F0502020204030204" pitchFamily="34" charset="0"/>
                <a:cs typeface="Calibri" panose="020F0502020204030204" pitchFamily="34" charset="0"/>
              </a:rPr>
              <a:t>capacity to make decisions</a:t>
            </a:r>
          </a:p>
          <a:p>
            <a:pPr lvl="1" algn="just">
              <a:spcBef>
                <a:spcPts val="600"/>
              </a:spcBef>
            </a:pPr>
            <a:r>
              <a:rPr lang="en-US" sz="2800" b="0" i="0" u="none" strike="noStrike" baseline="0" dirty="0">
                <a:latin typeface="Calibri" panose="020F0502020204030204" pitchFamily="34" charset="0"/>
                <a:cs typeface="Calibri" panose="020F0502020204030204" pitchFamily="34" charset="0"/>
              </a:rPr>
              <a:t>advance statement about their wishes, values, preferences and beliefs regarding their future care</a:t>
            </a:r>
          </a:p>
          <a:p>
            <a:pPr lvl="1" algn="just">
              <a:spcBef>
                <a:spcPts val="600"/>
              </a:spcBef>
            </a:pPr>
            <a:r>
              <a:rPr lang="en-US" sz="2800" b="0" i="0" u="none" strike="noStrike" baseline="0" dirty="0">
                <a:latin typeface="Calibri" panose="020F0502020204030204" pitchFamily="34" charset="0"/>
                <a:cs typeface="Calibri" panose="020F0502020204030204" pitchFamily="34" charset="0"/>
              </a:rPr>
              <a:t>advance decisions to refuse certain treatments e.g. intubation, cardiopulmonary resuscitation, enteral feeding, etc.</a:t>
            </a:r>
          </a:p>
          <a:p>
            <a:pPr lvl="1" algn="just">
              <a:spcBef>
                <a:spcPts val="600"/>
              </a:spcBef>
            </a:pPr>
            <a:r>
              <a:rPr lang="en-US" sz="2800" b="0" i="0" u="none" strike="noStrike" baseline="0" dirty="0">
                <a:latin typeface="Calibri" panose="020F0502020204030204" pitchFamily="34" charset="0"/>
                <a:cs typeface="Calibri" panose="020F0502020204030204" pitchFamily="34" charset="0"/>
              </a:rPr>
              <a:t>their preferences for place of care and place of death</a:t>
            </a:r>
            <a:endParaRPr lang="en-MY" sz="2800" dirty="0">
              <a:latin typeface="Calibri" panose="020F0502020204030204" pitchFamily="34" charset="0"/>
              <a:cs typeface="Calibri" panose="020F0502020204030204" pitchFamily="34" charset="0"/>
            </a:endParaRPr>
          </a:p>
        </p:txBody>
      </p:sp>
      <p:grpSp>
        <p:nvGrpSpPr>
          <p:cNvPr id="4" name="Group 3">
            <a:extLst>
              <a:ext uri="{FF2B5EF4-FFF2-40B4-BE49-F238E27FC236}">
                <a16:creationId xmlns:a16="http://schemas.microsoft.com/office/drawing/2014/main" id="{13A22F4D-C288-4275-A892-FEF4B07AED12}"/>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DE45C944-1D2E-4F40-A1C9-FAE45A57AE0B}"/>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E16D6296-28BA-4280-9492-B6EED53F0D26}"/>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626725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F87AF81-9E5B-4F80-925D-CE4D51B57E49}"/>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CFD725B1-90D6-49CC-A010-FF7762DDFD53}"/>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E00C2805-7748-4DA1-8D7E-A905354BBC30}"/>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2" name="Title 1">
            <a:extLst>
              <a:ext uri="{FF2B5EF4-FFF2-40B4-BE49-F238E27FC236}">
                <a16:creationId xmlns:a16="http://schemas.microsoft.com/office/drawing/2014/main" id="{14A48D98-E571-4111-B6F4-6FEE4BA24A38}"/>
              </a:ext>
            </a:extLst>
          </p:cNvPr>
          <p:cNvSpPr>
            <a:spLocks noGrp="1"/>
          </p:cNvSpPr>
          <p:nvPr>
            <p:ph type="title"/>
          </p:nvPr>
        </p:nvSpPr>
        <p:spPr>
          <a:xfrm>
            <a:off x="514905" y="264457"/>
            <a:ext cx="9286043" cy="1325563"/>
          </a:xfrm>
        </p:spPr>
        <p:txBody>
          <a:bodyPr>
            <a:normAutofit/>
          </a:bodyPr>
          <a:lstStyle/>
          <a:p>
            <a:r>
              <a:rPr lang="en-US" sz="3600" b="1" i="0" u="none" strike="noStrike" baseline="0" dirty="0">
                <a:solidFill>
                  <a:schemeClr val="accent1">
                    <a:lumMod val="75000"/>
                  </a:schemeClr>
                </a:solidFill>
                <a:cs typeface="Calibri" panose="020F0502020204030204" pitchFamily="34" charset="0"/>
              </a:rPr>
              <a:t>Recommendations for HCP during ACP discussion.</a:t>
            </a:r>
            <a:endParaRPr lang="en-MY" sz="3600" b="1" dirty="0">
              <a:solidFill>
                <a:schemeClr val="accent1">
                  <a:lumMod val="75000"/>
                </a:schemeClr>
              </a:solidFill>
              <a:cs typeface="Calibri" panose="020F0502020204030204" pitchFamily="34" charset="0"/>
            </a:endParaRPr>
          </a:p>
        </p:txBody>
      </p:sp>
      <p:sp>
        <p:nvSpPr>
          <p:cNvPr id="3" name="Content Placeholder 2">
            <a:extLst>
              <a:ext uri="{FF2B5EF4-FFF2-40B4-BE49-F238E27FC236}">
                <a16:creationId xmlns:a16="http://schemas.microsoft.com/office/drawing/2014/main" id="{4BC352D0-E4C5-4065-AA82-8B5D7F5D19E2}"/>
              </a:ext>
            </a:extLst>
          </p:cNvPr>
          <p:cNvSpPr>
            <a:spLocks noGrp="1"/>
          </p:cNvSpPr>
          <p:nvPr>
            <p:ph idx="1"/>
          </p:nvPr>
        </p:nvSpPr>
        <p:spPr>
          <a:xfrm>
            <a:off x="393549" y="1489353"/>
            <a:ext cx="9196199" cy="4350674"/>
          </a:xfrm>
        </p:spPr>
        <p:txBody>
          <a:bodyPr>
            <a:noAutofit/>
          </a:bodyPr>
          <a:lstStyle/>
          <a:p>
            <a:pPr>
              <a:spcBef>
                <a:spcPts val="0"/>
              </a:spcBef>
            </a:pPr>
            <a:r>
              <a:rPr lang="en-US" sz="2000" b="0" i="0" u="none" strike="noStrike" baseline="0" dirty="0">
                <a:latin typeface="Calibri" panose="020F0502020204030204" pitchFamily="34" charset="0"/>
                <a:cs typeface="Calibri" panose="020F0502020204030204" pitchFamily="34" charset="0"/>
              </a:rPr>
              <a:t>Start ACP as early as possible when the PWD and family members </a:t>
            </a:r>
            <a:r>
              <a:rPr lang="en-MY" sz="2000" b="0" i="0" u="none" strike="noStrike" baseline="0" dirty="0">
                <a:latin typeface="Calibri" panose="020F0502020204030204" pitchFamily="34" charset="0"/>
                <a:cs typeface="Calibri" panose="020F0502020204030204" pitchFamily="34" charset="0"/>
              </a:rPr>
              <a:t>are ready.</a:t>
            </a:r>
          </a:p>
          <a:p>
            <a:pPr>
              <a:spcBef>
                <a:spcPts val="0"/>
              </a:spcBef>
            </a:pPr>
            <a:r>
              <a:rPr lang="en-US" sz="2000" b="0" i="0" u="none" strike="noStrike" baseline="0" dirty="0">
                <a:latin typeface="Calibri" panose="020F0502020204030204" pitchFamily="34" charset="0"/>
                <a:cs typeface="Calibri" panose="020F0502020204030204" pitchFamily="34" charset="0"/>
              </a:rPr>
              <a:t>ACP conversations are not one-off occurrence, and it should be revised from time to time especially when changes of clinical </a:t>
            </a:r>
            <a:r>
              <a:rPr lang="en-MY" sz="2000" b="0" i="0" u="none" strike="noStrike" baseline="0" dirty="0">
                <a:latin typeface="Calibri" panose="020F0502020204030204" pitchFamily="34" charset="0"/>
                <a:cs typeface="Calibri" panose="020F0502020204030204" pitchFamily="34" charset="0"/>
              </a:rPr>
              <a:t>condition occur.</a:t>
            </a:r>
          </a:p>
          <a:p>
            <a:pPr>
              <a:spcBef>
                <a:spcPts val="0"/>
              </a:spcBef>
            </a:pPr>
            <a:r>
              <a:rPr lang="en-US" sz="2000" b="0" i="0" u="none" strike="noStrike" baseline="0" dirty="0">
                <a:latin typeface="Calibri" panose="020F0502020204030204" pitchFamily="34" charset="0"/>
                <a:cs typeface="Calibri" panose="020F0502020204030204" pitchFamily="34" charset="0"/>
              </a:rPr>
              <a:t>Try to understand the PWD from their perspectives before initiation of discussion on ACP - explore their life stories, important values, </a:t>
            </a:r>
            <a:r>
              <a:rPr lang="en-MY" sz="2000" b="0" i="0" u="none" strike="noStrike" baseline="0" dirty="0">
                <a:latin typeface="Calibri" panose="020F0502020204030204" pitchFamily="34" charset="0"/>
                <a:cs typeface="Calibri" panose="020F0502020204030204" pitchFamily="34" charset="0"/>
              </a:rPr>
              <a:t>norms, beliefs and preferences.</a:t>
            </a:r>
          </a:p>
          <a:p>
            <a:pPr>
              <a:spcBef>
                <a:spcPts val="0"/>
              </a:spcBef>
            </a:pPr>
            <a:r>
              <a:rPr lang="en-US" sz="2000" b="0" i="0" u="none" strike="noStrike" baseline="0" dirty="0">
                <a:latin typeface="Calibri" panose="020F0502020204030204" pitchFamily="34" charset="0"/>
                <a:cs typeface="Calibri" panose="020F0502020204030204" pitchFamily="34" charset="0"/>
              </a:rPr>
              <a:t>Use the language which is familiar to the PWD.</a:t>
            </a:r>
          </a:p>
          <a:p>
            <a:pPr>
              <a:spcBef>
                <a:spcPts val="0"/>
              </a:spcBef>
            </a:pPr>
            <a:r>
              <a:rPr lang="en-US" sz="2000" b="0" i="0" u="none" strike="noStrike" baseline="0" dirty="0">
                <a:latin typeface="Calibri" panose="020F0502020204030204" pitchFamily="34" charset="0"/>
                <a:cs typeface="Calibri" panose="020F0502020204030204" pitchFamily="34" charset="0"/>
              </a:rPr>
              <a:t>Adjust conversation style and content to the PWD’s level and rhythm.</a:t>
            </a:r>
          </a:p>
          <a:p>
            <a:pPr>
              <a:spcBef>
                <a:spcPts val="0"/>
              </a:spcBef>
            </a:pPr>
            <a:r>
              <a:rPr lang="en-US" sz="2000" b="0" i="0" u="none" strike="noStrike" baseline="0" dirty="0">
                <a:latin typeface="Calibri" panose="020F0502020204030204" pitchFamily="34" charset="0"/>
                <a:cs typeface="Calibri" panose="020F0502020204030204" pitchFamily="34" charset="0"/>
              </a:rPr>
              <a:t>Obtain the PWD’s permit to invite family members to join the </a:t>
            </a:r>
            <a:r>
              <a:rPr lang="en-MY" sz="2000" b="0" i="0" u="none" strike="noStrike" baseline="0" dirty="0">
                <a:latin typeface="Calibri" panose="020F0502020204030204" pitchFamily="34" charset="0"/>
                <a:cs typeface="Calibri" panose="020F0502020204030204" pitchFamily="34" charset="0"/>
              </a:rPr>
              <a:t>conversation.</a:t>
            </a:r>
          </a:p>
          <a:p>
            <a:pPr>
              <a:spcBef>
                <a:spcPts val="0"/>
              </a:spcBef>
            </a:pPr>
            <a:r>
              <a:rPr lang="en-US" sz="2000" b="0" i="0" u="none" strike="noStrike" baseline="0" dirty="0">
                <a:latin typeface="Calibri" panose="020F0502020204030204" pitchFamily="34" charset="0"/>
                <a:cs typeface="Calibri" panose="020F0502020204030204" pitchFamily="34" charset="0"/>
              </a:rPr>
              <a:t>Evaluate their disease awareness and inform them about the expected disease trajectory and possible end-of-life decisions. </a:t>
            </a:r>
          </a:p>
          <a:p>
            <a:pPr>
              <a:spcBef>
                <a:spcPts val="0"/>
              </a:spcBef>
            </a:pPr>
            <a:r>
              <a:rPr lang="en-US" sz="2000" b="0" i="0" u="none" strike="noStrike" baseline="0" dirty="0">
                <a:latin typeface="Calibri" panose="020F0502020204030204" pitchFamily="34" charset="0"/>
                <a:cs typeface="Calibri" panose="020F0502020204030204" pitchFamily="34" charset="0"/>
              </a:rPr>
              <a:t>Explore the PWD’s current experiences, their fears and concerns for </a:t>
            </a:r>
            <a:r>
              <a:rPr lang="en-MY" sz="2000" b="0" i="0" u="none" strike="noStrike" baseline="0" dirty="0">
                <a:latin typeface="Calibri" panose="020F0502020204030204" pitchFamily="34" charset="0"/>
                <a:cs typeface="Calibri" panose="020F0502020204030204" pitchFamily="34" charset="0"/>
              </a:rPr>
              <a:t>the future and end-of-life. </a:t>
            </a:r>
          </a:p>
          <a:p>
            <a:pPr>
              <a:spcBef>
                <a:spcPts val="0"/>
              </a:spcBef>
            </a:pPr>
            <a:r>
              <a:rPr lang="en-US" sz="2000" b="0" i="0" u="none" strike="noStrike" baseline="0" dirty="0">
                <a:latin typeface="Calibri" panose="020F0502020204030204" pitchFamily="34" charset="0"/>
                <a:cs typeface="Calibri" panose="020F0502020204030204" pitchFamily="34" charset="0"/>
              </a:rPr>
              <a:t>Lead the conversation but do not force it or dominate the discussion.</a:t>
            </a:r>
          </a:p>
          <a:p>
            <a:pPr>
              <a:spcBef>
                <a:spcPts val="0"/>
              </a:spcBef>
            </a:pPr>
            <a:r>
              <a:rPr lang="en-US" sz="2000" b="0" i="0" u="none" strike="noStrike" baseline="0" dirty="0">
                <a:latin typeface="Calibri" panose="020F0502020204030204" pitchFamily="34" charset="0"/>
                <a:cs typeface="Calibri" panose="020F0502020204030204" pitchFamily="34" charset="0"/>
              </a:rPr>
              <a:t>Keep connected with the PWD to ensure their maximum participation, respond to their emotions, attend to non-verbal communication and observe their </a:t>
            </a:r>
            <a:r>
              <a:rPr lang="en-US" sz="2000" b="0" i="0" u="none" strike="noStrike" baseline="0" dirty="0" err="1">
                <a:latin typeface="Calibri" panose="020F0502020204030204" pitchFamily="34" charset="0"/>
                <a:cs typeface="Calibri" panose="020F0502020204030204" pitchFamily="34" charset="0"/>
              </a:rPr>
              <a:t>behaviour</a:t>
            </a:r>
            <a:r>
              <a:rPr lang="en-US" sz="2000" b="0" i="0" u="none" strike="noStrike" baseline="0" dirty="0">
                <a:latin typeface="Calibri" panose="020F0502020204030204" pitchFamily="34" charset="0"/>
                <a:cs typeface="Calibri" panose="020F0502020204030204" pitchFamily="34" charset="0"/>
              </a:rPr>
              <a:t>.</a:t>
            </a:r>
            <a:endParaRPr lang="en-MY"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14541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1DC66-0C59-4A4F-B396-05FE7F70703C}"/>
              </a:ext>
            </a:extLst>
          </p:cNvPr>
          <p:cNvSpPr>
            <a:spLocks noGrp="1"/>
          </p:cNvSpPr>
          <p:nvPr>
            <p:ph type="title"/>
          </p:nvPr>
        </p:nvSpPr>
        <p:spPr/>
        <p:txBody>
          <a:bodyPr>
            <a:normAutofit/>
          </a:bodyPr>
          <a:lstStyle/>
          <a:p>
            <a:r>
              <a:rPr lang="en-US" sz="4000" b="1" dirty="0">
                <a:solidFill>
                  <a:schemeClr val="accent1">
                    <a:lumMod val="75000"/>
                  </a:schemeClr>
                </a:solidFill>
                <a:cs typeface="Calibri" panose="020F0502020204030204" pitchFamily="34" charset="0"/>
              </a:rPr>
              <a:t>Artificial feeding and hydration  </a:t>
            </a:r>
            <a:endParaRPr lang="en-MY" sz="4000" b="1" dirty="0">
              <a:solidFill>
                <a:schemeClr val="accent1">
                  <a:lumMod val="75000"/>
                </a:schemeClr>
              </a:solidFill>
              <a:cs typeface="Calibri" panose="020F0502020204030204" pitchFamily="34" charset="0"/>
            </a:endParaRPr>
          </a:p>
        </p:txBody>
      </p:sp>
      <p:sp>
        <p:nvSpPr>
          <p:cNvPr id="3" name="Content Placeholder 2">
            <a:extLst>
              <a:ext uri="{FF2B5EF4-FFF2-40B4-BE49-F238E27FC236}">
                <a16:creationId xmlns:a16="http://schemas.microsoft.com/office/drawing/2014/main" id="{72A1D455-FFC1-4348-A256-6F0FEDD18484}"/>
              </a:ext>
            </a:extLst>
          </p:cNvPr>
          <p:cNvSpPr>
            <a:spLocks noGrp="1"/>
          </p:cNvSpPr>
          <p:nvPr>
            <p:ph idx="1"/>
          </p:nvPr>
        </p:nvSpPr>
        <p:spPr>
          <a:xfrm>
            <a:off x="606313" y="1716706"/>
            <a:ext cx="8981570" cy="3956125"/>
          </a:xfrm>
        </p:spPr>
        <p:txBody>
          <a:bodyPr>
            <a:noAutofit/>
          </a:bodyPr>
          <a:lstStyle/>
          <a:p>
            <a:pPr algn="just">
              <a:spcBef>
                <a:spcPts val="0"/>
              </a:spcBef>
            </a:pPr>
            <a:r>
              <a:rPr lang="en-US" sz="2800" b="0" i="0" u="none" strike="noStrike" baseline="0" dirty="0">
                <a:latin typeface="Calibri" panose="020F0502020204030204" pitchFamily="34" charset="0"/>
                <a:cs typeface="Calibri" panose="020F0502020204030204" pitchFamily="34" charset="0"/>
              </a:rPr>
              <a:t>Dysphagia is a common problem in advance dementia</a:t>
            </a:r>
          </a:p>
          <a:p>
            <a:pPr lvl="1" algn="just">
              <a:spcBef>
                <a:spcPts val="0"/>
              </a:spcBef>
              <a:buFont typeface="Wingdings" panose="05000000000000000000" pitchFamily="2" charset="2"/>
              <a:buChar char="Ø"/>
            </a:pPr>
            <a:r>
              <a:rPr lang="en-GB" sz="2600" dirty="0">
                <a:solidFill>
                  <a:srgbClr val="000000"/>
                </a:solidFill>
                <a:effectLst/>
                <a:latin typeface="Calibri" panose="020F0502020204030204" pitchFamily="34" charset="0"/>
                <a:ea typeface="DengXian" panose="02010600030101010101" pitchFamily="2" charset="-122"/>
                <a:cs typeface="Calibri" panose="020F0502020204030204" pitchFamily="34" charset="0"/>
              </a:rPr>
              <a:t>The rate of dysphagia in PWD residing in long-term care facilities has been estimated to be up to 53%, and the rate of silent aspiration has been reported to be 68%  </a:t>
            </a:r>
          </a:p>
          <a:p>
            <a:pPr algn="just">
              <a:spcBef>
                <a:spcPts val="0"/>
              </a:spcBef>
            </a:pPr>
            <a:r>
              <a:rPr lang="en-US" sz="2800" dirty="0">
                <a:latin typeface="Calibri" panose="020F0502020204030204" pitchFamily="34" charset="0"/>
                <a:cs typeface="Calibri" panose="020F0502020204030204" pitchFamily="34" charset="0"/>
              </a:rPr>
              <a:t>D</a:t>
            </a:r>
            <a:r>
              <a:rPr lang="en-US" sz="2800" b="0" i="0" u="none" strike="noStrike" baseline="0" dirty="0">
                <a:latin typeface="Calibri" panose="020F0502020204030204" pitchFamily="34" charset="0"/>
                <a:cs typeface="Calibri" panose="020F0502020204030204" pitchFamily="34" charset="0"/>
              </a:rPr>
              <a:t>ysphagia diagnostic assessment which can be used to determine the type of deficits in oropharyngeal dysphagia</a:t>
            </a:r>
            <a:endParaRPr lang="en-MY" sz="2800" dirty="0">
              <a:latin typeface="Calibri" panose="020F0502020204030204" pitchFamily="34" charset="0"/>
              <a:cs typeface="Calibri" panose="020F0502020204030204" pitchFamily="34" charset="0"/>
            </a:endParaRPr>
          </a:p>
          <a:p>
            <a:pPr lvl="1" algn="just">
              <a:spcBef>
                <a:spcPts val="0"/>
              </a:spcBef>
              <a:buFont typeface="Wingdings" panose="05000000000000000000" pitchFamily="2" charset="2"/>
              <a:buChar char="Ø"/>
            </a:pPr>
            <a:r>
              <a:rPr lang="en-US" sz="2600" b="0" i="0" u="none" strike="noStrike" baseline="0" dirty="0">
                <a:latin typeface="Calibri" panose="020F0502020204030204" pitchFamily="34" charset="0"/>
                <a:cs typeface="Calibri" panose="020F0502020204030204" pitchFamily="34" charset="0"/>
              </a:rPr>
              <a:t>clinical swallowing examination</a:t>
            </a:r>
          </a:p>
          <a:p>
            <a:pPr lvl="1" algn="just">
              <a:spcBef>
                <a:spcPts val="0"/>
              </a:spcBef>
              <a:buFont typeface="Wingdings" panose="05000000000000000000" pitchFamily="2" charset="2"/>
              <a:buChar char="Ø"/>
            </a:pPr>
            <a:r>
              <a:rPr lang="en-US" sz="2600" b="0" i="0" u="none" strike="noStrike" baseline="0" dirty="0">
                <a:latin typeface="Calibri" panose="020F0502020204030204" pitchFamily="34" charset="0"/>
                <a:cs typeface="Calibri" panose="020F0502020204030204" pitchFamily="34" charset="0"/>
              </a:rPr>
              <a:t>video fluoroscopy swallowing study </a:t>
            </a:r>
          </a:p>
          <a:p>
            <a:pPr lvl="1" algn="just">
              <a:spcBef>
                <a:spcPts val="0"/>
              </a:spcBef>
              <a:buFont typeface="Wingdings" panose="05000000000000000000" pitchFamily="2" charset="2"/>
              <a:buChar char="Ø"/>
            </a:pPr>
            <a:r>
              <a:rPr lang="en-US" sz="2600" b="0" i="0" u="none" strike="noStrike" baseline="0" dirty="0">
                <a:latin typeface="Calibri" panose="020F0502020204030204" pitchFamily="34" charset="0"/>
                <a:cs typeface="Calibri" panose="020F0502020204030204" pitchFamily="34" charset="0"/>
              </a:rPr>
              <a:t>flexible endoscopic examination of swallowing</a:t>
            </a:r>
          </a:p>
        </p:txBody>
      </p:sp>
      <p:grpSp>
        <p:nvGrpSpPr>
          <p:cNvPr id="4" name="Group 3">
            <a:extLst>
              <a:ext uri="{FF2B5EF4-FFF2-40B4-BE49-F238E27FC236}">
                <a16:creationId xmlns:a16="http://schemas.microsoft.com/office/drawing/2014/main" id="{DA32B006-B880-4E00-8989-A9778EE9C104}"/>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F80199AE-AB10-4C68-BF81-12B5A6C70350}"/>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C8A56856-90D4-46A2-9473-CD164FE84BCB}"/>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Tree>
    <p:extLst>
      <p:ext uri="{BB962C8B-B14F-4D97-AF65-F5344CB8AC3E}">
        <p14:creationId xmlns:p14="http://schemas.microsoft.com/office/powerpoint/2010/main" val="2315064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1DC66-0C59-4A4F-B396-05FE7F70703C}"/>
              </a:ext>
            </a:extLst>
          </p:cNvPr>
          <p:cNvSpPr>
            <a:spLocks noGrp="1"/>
          </p:cNvSpPr>
          <p:nvPr>
            <p:ph type="title"/>
          </p:nvPr>
        </p:nvSpPr>
        <p:spPr/>
        <p:txBody>
          <a:bodyPr>
            <a:normAutofit/>
          </a:bodyPr>
          <a:lstStyle/>
          <a:p>
            <a:r>
              <a:rPr lang="en-US" sz="4000" b="1" dirty="0">
                <a:solidFill>
                  <a:schemeClr val="accent1">
                    <a:lumMod val="75000"/>
                  </a:schemeClr>
                </a:solidFill>
                <a:cs typeface="Calibri" panose="020F0502020204030204" pitchFamily="34" charset="0"/>
              </a:rPr>
              <a:t>Artificial feeding and hydration</a:t>
            </a:r>
            <a:r>
              <a:rPr lang="en-US" sz="2400" b="1" dirty="0">
                <a:solidFill>
                  <a:schemeClr val="accent1">
                    <a:lumMod val="75000"/>
                  </a:schemeClr>
                </a:solidFill>
                <a:cs typeface="Calibri" panose="020F0502020204030204" pitchFamily="34" charset="0"/>
              </a:rPr>
              <a:t>-2</a:t>
            </a:r>
            <a:r>
              <a:rPr lang="en-US" sz="4000" b="1" dirty="0">
                <a:solidFill>
                  <a:schemeClr val="accent1">
                    <a:lumMod val="75000"/>
                  </a:schemeClr>
                </a:solidFill>
                <a:cs typeface="Calibri" panose="020F0502020204030204" pitchFamily="34" charset="0"/>
              </a:rPr>
              <a:t>  </a:t>
            </a:r>
            <a:endParaRPr lang="en-MY" sz="4000" b="1" dirty="0">
              <a:solidFill>
                <a:schemeClr val="accent1">
                  <a:lumMod val="75000"/>
                </a:schemeClr>
              </a:solidFill>
              <a:cs typeface="Calibri" panose="020F0502020204030204" pitchFamily="34" charset="0"/>
            </a:endParaRPr>
          </a:p>
        </p:txBody>
      </p:sp>
      <p:sp>
        <p:nvSpPr>
          <p:cNvPr id="3" name="Content Placeholder 2">
            <a:extLst>
              <a:ext uri="{FF2B5EF4-FFF2-40B4-BE49-F238E27FC236}">
                <a16:creationId xmlns:a16="http://schemas.microsoft.com/office/drawing/2014/main" id="{72A1D455-FFC1-4348-A256-6F0FEDD18484}"/>
              </a:ext>
            </a:extLst>
          </p:cNvPr>
          <p:cNvSpPr>
            <a:spLocks noGrp="1"/>
          </p:cNvSpPr>
          <p:nvPr>
            <p:ph idx="1"/>
          </p:nvPr>
        </p:nvSpPr>
        <p:spPr>
          <a:xfrm>
            <a:off x="606313" y="1716706"/>
            <a:ext cx="8981570" cy="3956125"/>
          </a:xfrm>
        </p:spPr>
        <p:txBody>
          <a:bodyPr>
            <a:noAutofit/>
          </a:bodyPr>
          <a:lstStyle/>
          <a:p>
            <a:pPr algn="just">
              <a:spcBef>
                <a:spcPts val="0"/>
              </a:spcBef>
            </a:pPr>
            <a:r>
              <a:rPr lang="en-US" sz="2800" b="0" i="0" u="none" strike="noStrike" baseline="0" dirty="0">
                <a:latin typeface="Calibri" panose="020F0502020204030204" pitchFamily="34" charset="0"/>
                <a:cs typeface="Calibri" panose="020F0502020204030204" pitchFamily="34" charset="0"/>
              </a:rPr>
              <a:t>Tube feeding </a:t>
            </a:r>
          </a:p>
          <a:p>
            <a:pPr lvl="1" algn="just">
              <a:spcBef>
                <a:spcPts val="0"/>
              </a:spcBef>
              <a:buFont typeface="Wingdings" panose="05000000000000000000" pitchFamily="2" charset="2"/>
              <a:buChar char="Ø"/>
            </a:pPr>
            <a:r>
              <a:rPr lang="en-US" sz="2600" b="0" i="0" u="none" strike="noStrike" baseline="0" dirty="0">
                <a:latin typeface="Calibri" panose="020F0502020204030204" pitchFamily="34" charset="0"/>
                <a:cs typeface="Calibri" panose="020F0502020204030204" pitchFamily="34" charset="0"/>
              </a:rPr>
              <a:t>There was limited evidence to show that enteral tube feeding may prolong the survival rate and reduce aspiration pneumonia in advanced dementia based on a systematic review. On the other hand, PEG tube was associated with increased risk of pressure ulcer development or aggravation.</a:t>
            </a:r>
            <a:r>
              <a:rPr lang="en-US" sz="2600" b="0" i="0" u="none" strike="noStrike" baseline="30000" dirty="0">
                <a:latin typeface="Calibri" panose="020F0502020204030204" pitchFamily="34" charset="0"/>
                <a:cs typeface="Calibri" panose="020F0502020204030204" pitchFamily="34" charset="0"/>
              </a:rPr>
              <a:t>138</a:t>
            </a:r>
          </a:p>
        </p:txBody>
      </p:sp>
      <p:grpSp>
        <p:nvGrpSpPr>
          <p:cNvPr id="4" name="Group 3">
            <a:extLst>
              <a:ext uri="{FF2B5EF4-FFF2-40B4-BE49-F238E27FC236}">
                <a16:creationId xmlns:a16="http://schemas.microsoft.com/office/drawing/2014/main" id="{DA32B006-B880-4E00-8989-A9778EE9C104}"/>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F80199AE-AB10-4C68-BF81-12B5A6C70350}"/>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C8A56856-90D4-46A2-9473-CD164FE84BCB}"/>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sp>
        <p:nvSpPr>
          <p:cNvPr id="7" name="TextBox 6">
            <a:extLst>
              <a:ext uri="{FF2B5EF4-FFF2-40B4-BE49-F238E27FC236}">
                <a16:creationId xmlns:a16="http://schemas.microsoft.com/office/drawing/2014/main" id="{9C78611E-5BD0-3D59-9916-9CA073D7B7AC}"/>
              </a:ext>
            </a:extLst>
          </p:cNvPr>
          <p:cNvSpPr txBox="1"/>
          <p:nvPr/>
        </p:nvSpPr>
        <p:spPr>
          <a:xfrm>
            <a:off x="441153" y="6263780"/>
            <a:ext cx="8384796" cy="430887"/>
          </a:xfrm>
          <a:prstGeom prst="rect">
            <a:avLst/>
          </a:prstGeom>
          <a:noFill/>
        </p:spPr>
        <p:txBody>
          <a:bodyPr wrap="square">
            <a:spAutoFit/>
          </a:bodyPr>
          <a:lstStyle/>
          <a:p>
            <a:pPr marL="360363" indent="-360363" algn="just">
              <a:buFont typeface="+mj-lt"/>
              <a:buAutoNum type="arabicPeriod" startAt="138"/>
            </a:pPr>
            <a:r>
              <a:rPr lang="en-US" sz="1100" dirty="0">
                <a:latin typeface="Calibri" panose="020F0502020204030204" pitchFamily="34" charset="0"/>
                <a:cs typeface="Calibri" panose="020F0502020204030204" pitchFamily="34" charset="0"/>
              </a:rPr>
              <a:t>Ribeiro Salomon AL, Carvalho </a:t>
            </a:r>
            <a:r>
              <a:rPr lang="en-US" sz="1100" dirty="0" err="1">
                <a:latin typeface="Calibri" panose="020F0502020204030204" pitchFamily="34" charset="0"/>
                <a:cs typeface="Calibri" panose="020F0502020204030204" pitchFamily="34" charset="0"/>
              </a:rPr>
              <a:t>Garbi</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Novaes</a:t>
            </a:r>
            <a:r>
              <a:rPr lang="en-US" sz="1100" dirty="0">
                <a:latin typeface="Calibri" panose="020F0502020204030204" pitchFamily="34" charset="0"/>
                <a:cs typeface="Calibri" panose="020F0502020204030204" pitchFamily="34" charset="0"/>
              </a:rPr>
              <a:t> MR. Outcomes of enteral nutrition for patients with advanced dementia: a systematic review. The journal of nutrition, health &amp; aging. 2015;19(2):169-77.</a:t>
            </a:r>
            <a:endParaRPr lang="en-MY" sz="11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246463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1DC66-0C59-4A4F-B396-05FE7F70703C}"/>
              </a:ext>
            </a:extLst>
          </p:cNvPr>
          <p:cNvSpPr>
            <a:spLocks noGrp="1"/>
          </p:cNvSpPr>
          <p:nvPr>
            <p:ph type="title"/>
          </p:nvPr>
        </p:nvSpPr>
        <p:spPr>
          <a:xfrm>
            <a:off x="606313" y="316636"/>
            <a:ext cx="8596668" cy="1320800"/>
          </a:xfrm>
        </p:spPr>
        <p:txBody>
          <a:bodyPr>
            <a:normAutofit/>
          </a:bodyPr>
          <a:lstStyle/>
          <a:p>
            <a:r>
              <a:rPr lang="en-US" sz="4000" b="1" dirty="0">
                <a:solidFill>
                  <a:schemeClr val="accent1">
                    <a:lumMod val="75000"/>
                  </a:schemeClr>
                </a:solidFill>
                <a:cs typeface="Calibri" panose="020F0502020204030204" pitchFamily="34" charset="0"/>
              </a:rPr>
              <a:t>Artificial feeding and hydration</a:t>
            </a:r>
            <a:r>
              <a:rPr lang="en-US" sz="2400" b="1" dirty="0">
                <a:solidFill>
                  <a:schemeClr val="accent1">
                    <a:lumMod val="75000"/>
                  </a:schemeClr>
                </a:solidFill>
                <a:cs typeface="Calibri" panose="020F0502020204030204" pitchFamily="34" charset="0"/>
              </a:rPr>
              <a:t>-3</a:t>
            </a:r>
            <a:r>
              <a:rPr lang="en-US" sz="4000" b="1" dirty="0">
                <a:solidFill>
                  <a:schemeClr val="accent1">
                    <a:lumMod val="75000"/>
                  </a:schemeClr>
                </a:solidFill>
                <a:cs typeface="Calibri" panose="020F0502020204030204" pitchFamily="34" charset="0"/>
              </a:rPr>
              <a:t>  </a:t>
            </a:r>
            <a:endParaRPr lang="en-MY" sz="4000" b="1" dirty="0">
              <a:solidFill>
                <a:schemeClr val="accent1">
                  <a:lumMod val="75000"/>
                </a:schemeClr>
              </a:solidFill>
              <a:cs typeface="Calibri" panose="020F0502020204030204" pitchFamily="34" charset="0"/>
            </a:endParaRPr>
          </a:p>
        </p:txBody>
      </p:sp>
      <p:sp>
        <p:nvSpPr>
          <p:cNvPr id="3" name="Content Placeholder 2">
            <a:extLst>
              <a:ext uri="{FF2B5EF4-FFF2-40B4-BE49-F238E27FC236}">
                <a16:creationId xmlns:a16="http://schemas.microsoft.com/office/drawing/2014/main" id="{72A1D455-FFC1-4348-A256-6F0FEDD18484}"/>
              </a:ext>
            </a:extLst>
          </p:cNvPr>
          <p:cNvSpPr>
            <a:spLocks noGrp="1"/>
          </p:cNvSpPr>
          <p:nvPr>
            <p:ph idx="1"/>
          </p:nvPr>
        </p:nvSpPr>
        <p:spPr>
          <a:xfrm>
            <a:off x="606313" y="1263407"/>
            <a:ext cx="8981570" cy="3956125"/>
          </a:xfrm>
        </p:spPr>
        <p:txBody>
          <a:bodyPr>
            <a:noAutofit/>
          </a:bodyPr>
          <a:lstStyle/>
          <a:p>
            <a:pPr algn="just">
              <a:spcBef>
                <a:spcPts val="0"/>
              </a:spcBef>
            </a:pPr>
            <a:r>
              <a:rPr lang="en-US" sz="2800" b="0" i="0" u="none" strike="noStrike" baseline="0" dirty="0">
                <a:latin typeface="Calibri" panose="020F0502020204030204" pitchFamily="34" charset="0"/>
                <a:cs typeface="Calibri" panose="020F0502020204030204" pitchFamily="34" charset="0"/>
              </a:rPr>
              <a:t>Other measures </a:t>
            </a:r>
          </a:p>
          <a:p>
            <a:pPr lvl="1" algn="just">
              <a:spcBef>
                <a:spcPts val="0"/>
              </a:spcBef>
              <a:buFont typeface="Wingdings" panose="05000000000000000000" pitchFamily="2" charset="2"/>
              <a:buChar char="Ø"/>
            </a:pPr>
            <a:r>
              <a:rPr lang="en-US" sz="2600" b="0" i="0" u="none" strike="noStrike" baseline="0" dirty="0">
                <a:latin typeface="Calibri" panose="020F0502020204030204" pitchFamily="34" charset="0"/>
                <a:cs typeface="Calibri" panose="020F0502020204030204" pitchFamily="34" charset="0"/>
              </a:rPr>
              <a:t>there was limited evidence on the benefits of postural change, diet and liquid modification, and medication in management of this condition</a:t>
            </a:r>
            <a:r>
              <a:rPr lang="en-US" sz="2600" b="0" i="0" u="none" strike="noStrike" baseline="30000" dirty="0">
                <a:latin typeface="Calibri" panose="020F0502020204030204" pitchFamily="34" charset="0"/>
                <a:cs typeface="Calibri" panose="020F0502020204030204" pitchFamily="34" charset="0"/>
              </a:rPr>
              <a:t>136</a:t>
            </a:r>
          </a:p>
          <a:p>
            <a:pPr lvl="1" algn="just">
              <a:spcBef>
                <a:spcPts val="0"/>
              </a:spcBef>
              <a:buFont typeface="Wingdings" panose="05000000000000000000" pitchFamily="2" charset="2"/>
              <a:buChar char="Ø"/>
            </a:pPr>
            <a:r>
              <a:rPr lang="en-US" sz="2600" b="0" i="0" u="none" strike="noStrike" baseline="0" dirty="0">
                <a:latin typeface="Calibri" panose="020F0502020204030204" pitchFamily="34" charset="0"/>
                <a:cs typeface="Calibri" panose="020F0502020204030204" pitchFamily="34" charset="0"/>
              </a:rPr>
              <a:t>In another systematic review, there was moderate quality of evidence on the use of high-calorie supplements to improve weight gain in person with advance dementia and not on function and survival</a:t>
            </a:r>
            <a:r>
              <a:rPr lang="en-US" sz="2600" b="0" i="0" u="none" strike="noStrike" baseline="30000" dirty="0">
                <a:latin typeface="Calibri" panose="020F0502020204030204" pitchFamily="34" charset="0"/>
                <a:cs typeface="Calibri" panose="020F0502020204030204" pitchFamily="34" charset="0"/>
              </a:rPr>
              <a:t>137</a:t>
            </a:r>
          </a:p>
        </p:txBody>
      </p:sp>
      <p:grpSp>
        <p:nvGrpSpPr>
          <p:cNvPr id="4" name="Group 3">
            <a:extLst>
              <a:ext uri="{FF2B5EF4-FFF2-40B4-BE49-F238E27FC236}">
                <a16:creationId xmlns:a16="http://schemas.microsoft.com/office/drawing/2014/main" id="{DA32B006-B880-4E00-8989-A9778EE9C104}"/>
              </a:ext>
            </a:extLst>
          </p:cNvPr>
          <p:cNvGrpSpPr/>
          <p:nvPr/>
        </p:nvGrpSpPr>
        <p:grpSpPr>
          <a:xfrm>
            <a:off x="9040535" y="6078799"/>
            <a:ext cx="3028428" cy="652003"/>
            <a:chOff x="5595456" y="4337108"/>
            <a:chExt cx="3028428" cy="652003"/>
          </a:xfrm>
        </p:grpSpPr>
        <p:sp>
          <p:nvSpPr>
            <p:cNvPr id="5" name="TextBox 4">
              <a:extLst>
                <a:ext uri="{FF2B5EF4-FFF2-40B4-BE49-F238E27FC236}">
                  <a16:creationId xmlns:a16="http://schemas.microsoft.com/office/drawing/2014/main" id="{F80199AE-AB10-4C68-BF81-12B5A6C70350}"/>
                </a:ext>
              </a:extLst>
            </p:cNvPr>
            <p:cNvSpPr txBox="1"/>
            <p:nvPr/>
          </p:nvSpPr>
          <p:spPr>
            <a:xfrm>
              <a:off x="5595456" y="4393535"/>
              <a:ext cx="3028428" cy="523220"/>
            </a:xfrm>
            <a:prstGeom prst="rect">
              <a:avLst/>
            </a:prstGeom>
            <a:solidFill>
              <a:srgbClr val="EFCEFE"/>
            </a:solidFill>
          </p:spPr>
          <p:txBody>
            <a:bodyPr wrap="square" rtlCol="0">
              <a:spAutoFit/>
            </a:bodyPr>
            <a:lstStyle/>
            <a:p>
              <a:pPr marL="720725"/>
              <a:r>
                <a:rPr lang="en-MY" sz="1400" dirty="0">
                  <a:latin typeface="Berlin Sans FB Demi" panose="020E0802020502020306" pitchFamily="34" charset="0"/>
                </a:rPr>
                <a:t>TOT CPG Management of Dementia (Third Edition)</a:t>
              </a:r>
            </a:p>
          </p:txBody>
        </p:sp>
        <p:pic>
          <p:nvPicPr>
            <p:cNvPr id="6" name="Picture 5">
              <a:extLst>
                <a:ext uri="{FF2B5EF4-FFF2-40B4-BE49-F238E27FC236}">
                  <a16:creationId xmlns:a16="http://schemas.microsoft.com/office/drawing/2014/main" id="{C8A56856-90D4-46A2-9473-CD164FE84BCB}"/>
                </a:ext>
              </a:extLst>
            </p:cNvPr>
            <p:cNvPicPr>
              <a:picLocks noChangeAspect="1"/>
            </p:cNvPicPr>
            <p:nvPr/>
          </p:nvPicPr>
          <p:blipFill rotWithShape="1">
            <a:blip r:embed="rId2"/>
            <a:srcRect l="35849" t="25933" r="36972" b="21467"/>
            <a:stretch/>
          </p:blipFill>
          <p:spPr>
            <a:xfrm>
              <a:off x="5679346" y="4337108"/>
              <a:ext cx="612398" cy="652003"/>
            </a:xfrm>
            <a:prstGeom prst="ellipse">
              <a:avLst/>
            </a:prstGeom>
            <a:ln>
              <a:solidFill>
                <a:srgbClr val="6000C0"/>
              </a:solidFill>
            </a:ln>
          </p:spPr>
        </p:pic>
      </p:grpSp>
      <p:pic>
        <p:nvPicPr>
          <p:cNvPr id="7" name="Picture 6">
            <a:extLst>
              <a:ext uri="{FF2B5EF4-FFF2-40B4-BE49-F238E27FC236}">
                <a16:creationId xmlns:a16="http://schemas.microsoft.com/office/drawing/2014/main" id="{A0B68561-9AE2-D174-DB32-7E53030E33E6}"/>
              </a:ext>
            </a:extLst>
          </p:cNvPr>
          <p:cNvPicPr>
            <a:picLocks noChangeAspect="1"/>
          </p:cNvPicPr>
          <p:nvPr/>
        </p:nvPicPr>
        <p:blipFill>
          <a:blip r:embed="rId3"/>
          <a:stretch>
            <a:fillRect/>
          </a:stretch>
        </p:blipFill>
        <p:spPr>
          <a:xfrm>
            <a:off x="473238" y="4662491"/>
            <a:ext cx="10515600" cy="1308100"/>
          </a:xfrm>
          <a:prstGeom prst="rect">
            <a:avLst/>
          </a:prstGeom>
          <a:ln>
            <a:noFill/>
          </a:ln>
          <a:effectLst>
            <a:outerShdw blurRad="292100" dist="139700" dir="2700000" algn="tl" rotWithShape="0">
              <a:srgbClr val="333333">
                <a:alpha val="65000"/>
              </a:srgbClr>
            </a:outerShdw>
          </a:effectLst>
        </p:spPr>
      </p:pic>
      <p:sp>
        <p:nvSpPr>
          <p:cNvPr id="8" name="TextBox 7">
            <a:extLst>
              <a:ext uri="{FF2B5EF4-FFF2-40B4-BE49-F238E27FC236}">
                <a16:creationId xmlns:a16="http://schemas.microsoft.com/office/drawing/2014/main" id="{750DB443-4EB0-DB84-F76D-488BE76CDB76}"/>
              </a:ext>
            </a:extLst>
          </p:cNvPr>
          <p:cNvSpPr txBox="1"/>
          <p:nvPr/>
        </p:nvSpPr>
        <p:spPr>
          <a:xfrm>
            <a:off x="441153" y="6062444"/>
            <a:ext cx="8384796" cy="769441"/>
          </a:xfrm>
          <a:prstGeom prst="rect">
            <a:avLst/>
          </a:prstGeom>
          <a:noFill/>
        </p:spPr>
        <p:txBody>
          <a:bodyPr wrap="square">
            <a:spAutoFit/>
          </a:bodyPr>
          <a:lstStyle/>
          <a:p>
            <a:pPr marL="360363" indent="-360363" algn="just">
              <a:buFont typeface="+mj-lt"/>
              <a:buAutoNum type="arabicPeriod" startAt="136"/>
            </a:pPr>
            <a:r>
              <a:rPr lang="en-US" sz="1100" dirty="0" err="1">
                <a:latin typeface="Calibri" panose="020F0502020204030204" pitchFamily="34" charset="0"/>
                <a:cs typeface="Calibri" panose="020F0502020204030204" pitchFamily="34" charset="0"/>
              </a:rPr>
              <a:t>Alagiakrishnan</a:t>
            </a:r>
            <a:r>
              <a:rPr lang="en-US" sz="1100" dirty="0">
                <a:latin typeface="Calibri" panose="020F0502020204030204" pitchFamily="34" charset="0"/>
                <a:cs typeface="Calibri" panose="020F0502020204030204" pitchFamily="34" charset="0"/>
              </a:rPr>
              <a:t> K, </a:t>
            </a:r>
            <a:r>
              <a:rPr lang="en-US" sz="1100" dirty="0" err="1">
                <a:latin typeface="Calibri" panose="020F0502020204030204" pitchFamily="34" charset="0"/>
                <a:cs typeface="Calibri" panose="020F0502020204030204" pitchFamily="34" charset="0"/>
              </a:rPr>
              <a:t>Bhanji</a:t>
            </a:r>
            <a:r>
              <a:rPr lang="en-US" sz="1100" dirty="0">
                <a:latin typeface="Calibri" panose="020F0502020204030204" pitchFamily="34" charset="0"/>
                <a:cs typeface="Calibri" panose="020F0502020204030204" pitchFamily="34" charset="0"/>
              </a:rPr>
              <a:t> RA, Kurian M. Evaluation and management of oropharyngeal dysphagia in different types of dementia: a systematic review. Archives of gerontology and geriatrics. 2013;56(1):1-9.</a:t>
            </a:r>
          </a:p>
          <a:p>
            <a:pPr marL="360363" indent="-360363" algn="just">
              <a:buFont typeface="+mj-lt"/>
              <a:buAutoNum type="arabicPeriod" startAt="136"/>
            </a:pPr>
            <a:r>
              <a:rPr lang="en-US" sz="1100" dirty="0">
                <a:latin typeface="Calibri" panose="020F0502020204030204" pitchFamily="34" charset="0"/>
                <a:cs typeface="Calibri" panose="020F0502020204030204" pitchFamily="34" charset="0"/>
              </a:rPr>
              <a:t>Hanson LC, </a:t>
            </a:r>
            <a:r>
              <a:rPr lang="en-US" sz="1100" dirty="0" err="1">
                <a:latin typeface="Calibri" panose="020F0502020204030204" pitchFamily="34" charset="0"/>
                <a:cs typeface="Calibri" panose="020F0502020204030204" pitchFamily="34" charset="0"/>
              </a:rPr>
              <a:t>Ersek</a:t>
            </a:r>
            <a:r>
              <a:rPr lang="en-US" sz="1100" dirty="0">
                <a:latin typeface="Calibri" panose="020F0502020204030204" pitchFamily="34" charset="0"/>
                <a:cs typeface="Calibri" panose="020F0502020204030204" pitchFamily="34" charset="0"/>
              </a:rPr>
              <a:t> M, Gilliam R, et al. Oral feeding options for people with dementia: a systematic review. Journal of the American Geriatrics Society. 2011;59(3):463-72.</a:t>
            </a:r>
            <a:endParaRPr lang="en-MY" sz="11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39654928"/>
      </p:ext>
    </p:extLst>
  </p:cSld>
  <p:clrMapOvr>
    <a:masterClrMapping/>
  </p:clrMapOvr>
</p:sld>
</file>

<file path=ppt/theme/theme1.xml><?xml version="1.0" encoding="utf-8"?>
<a:theme xmlns:a="http://schemas.openxmlformats.org/drawingml/2006/main" name="Face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245</TotalTime>
  <Words>1414</Words>
  <Application>Microsoft Office PowerPoint</Application>
  <PresentationFormat>Widescreen</PresentationFormat>
  <Paragraphs>99</Paragraphs>
  <Slides>17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Aharoni</vt:lpstr>
      <vt:lpstr>Arial</vt:lpstr>
      <vt:lpstr>Berlin Sans FB Demi</vt:lpstr>
      <vt:lpstr>Calibri</vt:lpstr>
      <vt:lpstr>Trebuchet MS</vt:lpstr>
      <vt:lpstr>Wingdings</vt:lpstr>
      <vt:lpstr>Wingdings 3</vt:lpstr>
      <vt:lpstr>Facet</vt:lpstr>
      <vt:lpstr>PowerPoint Presentation</vt:lpstr>
      <vt:lpstr>Learning Objectives</vt:lpstr>
      <vt:lpstr>Palliative and End-of-life Care </vt:lpstr>
      <vt:lpstr>Advance Care Planning (ACP) </vt:lpstr>
      <vt:lpstr>The discussion of ACP should include:</vt:lpstr>
      <vt:lpstr>Recommendations for HCP during ACP discussion.</vt:lpstr>
      <vt:lpstr>Artificial feeding and hydration  </vt:lpstr>
      <vt:lpstr>Artificial feeding and hydration-2  </vt:lpstr>
      <vt:lpstr>Artificial feeding and hydration-3  </vt:lpstr>
      <vt:lpstr>Aspiration Pneumonia </vt:lpstr>
      <vt:lpstr>Pain Management </vt:lpstr>
      <vt:lpstr>PowerPoint Presentation</vt:lpstr>
      <vt:lpstr>PowerPoint Presentation</vt:lpstr>
      <vt:lpstr>PowerPoint Presentation</vt:lpstr>
      <vt:lpstr>Physical Restraints </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Ayuni</dc:creator>
  <cp:lastModifiedBy>Ayuni</cp:lastModifiedBy>
  <cp:revision>12</cp:revision>
  <dcterms:created xsi:type="dcterms:W3CDTF">2022-03-17T07:36:10Z</dcterms:created>
  <dcterms:modified xsi:type="dcterms:W3CDTF">2022-06-02T04:50:05Z</dcterms:modified>
</cp:coreProperties>
</file>